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f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fr"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fr">
                <a:solidFill>
                  <a:schemeClr val="tx1">
                    <a:lumMod val="50000"/>
                    <a:lumOff val="50000"/>
                  </a:schemeClr>
                </a:solidFill>
              </a:rPr>
              <a:t>N° 45 La Parole de Dieu</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fr" sz="4400"/>
              <a:t>La Bonne Nouvelle de l'Ange</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r" sz="4000">
                <a:solidFill>
                  <a:srgbClr val="FF0000"/>
                </a:solidFill>
              </a:rPr>
              <a:t>Le quiz du jour</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fr" sz="3600">
                <a:solidFill>
                  <a:schemeClr val="tx1">
                    <a:lumMod val="65000"/>
                    <a:lumOff val="35000"/>
                  </a:schemeClr>
                </a:solidFill>
              </a:rPr>
              <a:t>Qui a annoncé la nouvelle à Marie ?</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fr" sz="2800">
                <a:solidFill>
                  <a:schemeClr val="tx1">
                    <a:lumMod val="65000"/>
                    <a:lumOff val="35000"/>
                  </a:schemeClr>
                </a:solidFill>
              </a:rPr>
              <a:t>①Satan </a:t>
            </a:r>
            <a:r xmlns:a="http://schemas.openxmlformats.org/drawingml/2006/main">
              <a:rPr altLang="ko-KR" dirty="0" lang="fr" sz="2800">
                <a:solidFill>
                  <a:schemeClr val="tx1">
                    <a:lumMod val="65000"/>
                    <a:lumOff val="35000"/>
                  </a:schemeClr>
                </a:solidFill>
              </a:rPr>
              <a:t>_</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fr" sz="2800">
                <a:solidFill>
                  <a:schemeClr val="tx1">
                    <a:lumMod val="65000"/>
                    <a:lumOff val="35000"/>
                  </a:schemeClr>
                </a:solidFill>
              </a:rPr>
              <a:t>② </a:t>
            </a:r>
            <a:r xmlns:a="http://schemas.openxmlformats.org/drawingml/2006/main">
              <a:rPr altLang="ko-KR" dirty="0" lang="fr" sz="2800">
                <a:solidFill>
                  <a:schemeClr val="tx1">
                    <a:lumMod val="65000"/>
                    <a:lumOff val="35000"/>
                  </a:schemeClr>
                </a:solidFill>
              </a:rPr>
              <a:t>L'amie de Marie</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r" sz="2800">
                <a:solidFill>
                  <a:schemeClr val="tx1">
                    <a:lumMod val="65000"/>
                    <a:lumOff val="35000"/>
                  </a:schemeClr>
                </a:solidFill>
              </a:rPr>
              <a:t>③ </a:t>
            </a:r>
            <a:r xmlns:a="http://schemas.openxmlformats.org/drawingml/2006/main">
              <a:rPr altLang="ko-KR" dirty="0" lang="fr" sz="2800">
                <a:solidFill>
                  <a:schemeClr val="tx1">
                    <a:lumMod val="65000"/>
                    <a:lumOff val="35000"/>
                  </a:schemeClr>
                </a:solidFill>
              </a:rPr>
              <a:t>Ange</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fr" sz="2800">
                <a:solidFill>
                  <a:schemeClr val="tx1">
                    <a:lumMod val="65000"/>
                    <a:lumOff val="35000"/>
                  </a:schemeClr>
                </a:solidFill>
              </a:rPr>
              <a:t>④ </a:t>
            </a:r>
            <a:r xmlns:a="http://schemas.openxmlformats.org/drawingml/2006/main">
              <a:rPr altLang="ko-KR" dirty="0" lang="fr" sz="2800">
                <a:solidFill>
                  <a:schemeClr val="tx1">
                    <a:lumMod val="65000"/>
                    <a:lumOff val="35000"/>
                  </a:schemeClr>
                </a:solidFill>
              </a:rPr>
              <a:t>Jésus</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fr" sz="2800">
                <a:solidFill>
                  <a:srgbClr val="FF0000"/>
                </a:solidFill>
              </a:rPr>
              <a:t>③ </a:t>
            </a:r>
            <a:r xmlns:a="http://schemas.openxmlformats.org/drawingml/2006/main">
              <a:rPr altLang="ko-KR" dirty="0" lang="fr" sz="2800">
                <a:solidFill>
                  <a:srgbClr val="FF0000"/>
                </a:solidFill>
              </a:rPr>
              <a:t>Ange</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NON. 54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Samaritaine au puits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celui qui boit l'eau que je lui donne n'aura jamais soif. En effet, l'eau que je lui donne deviendra en lui une source d'eau jaillissant en vie éternelle.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Alors que Jésus traversait le pays de Samarie, il rencontra une femme au puits et lui dit : "S'il vous plaît, donnez-moi de l'eau."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r" altLang="ko-KR" sz="2600">
                <a:solidFill>
                  <a:schemeClr val="tx1">
                    <a:lumMod val="65000"/>
                    <a:lumOff val="35000"/>
                  </a:schemeClr>
                </a:solidFill>
              </a:rPr>
              <a:t>La femme était incroyable. Parce que les Juifs ne parlent pas aux Samaritains. "Si tu savais qui je suis, tu m'aurais demandé de l'eau." Jésus a dit</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fr" altLang="ko-KR" sz="2600">
                <a:solidFill>
                  <a:schemeClr val="tx1">
                    <a:lumMod val="65000"/>
                    <a:lumOff val="35000"/>
                  </a:schemeClr>
                </a:solidFill>
              </a:rPr>
              <a:t>« Parce que l’eau que je donne est l’eau de la vie qui n’a plus jamais soif. » La femme est devenue curieuse à propos de Jésus. "Qui es-tu, peux-tu me donner cette eau ?"</a:t>
            </a:r>
            <a:r xmlns:a="http://schemas.openxmlformats.org/drawingml/2006/main">
              <a:rPr lang="fr"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Je suis le Christ et le Fils de Dieu », répondit Jésus. Elle en fut surprise.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fr" altLang="ko-KR" sz="2600">
                <a:solidFill>
                  <a:schemeClr val="tx1">
                    <a:lumMod val="65000"/>
                    <a:lumOff val="35000"/>
                  </a:schemeClr>
                </a:solidFill>
              </a:rPr>
              <a:t>Elle laissa sa cruche d'eau et retourna à la ville et parla aux gens de Jésus. De nombreuses personnes sont venues rencontrer Jésus et ont cru en lui comme leur Sauveur.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Dès que la Samaritaine a rencontré Jésus, elle a laissé la cruche d’eau et est retournée au village pour annoncer la bonne nouvelle du salut aux villageois.</a:t>
            </a:r>
            <a:r xmlns:a="http://schemas.openxmlformats.org/drawingml/2006/main">
              <a:rPr altLang="en-US" lang="fr" sz="3200">
                <a:solidFill>
                  <a:schemeClr val="tx1">
                    <a:lumMod val="65000"/>
                    <a:lumOff val="35000"/>
                  </a:schemeClr>
                </a:solidFill>
              </a:rPr>
              <a:t> </a:t>
            </a:r>
            <a:r xmlns:a="http://schemas.openxmlformats.org/drawingml/2006/main">
              <a:rPr altLang="ko-KR" lang="fr" sz="3200">
                <a:solidFill>
                  <a:schemeClr val="tx1">
                    <a:lumMod val="65000"/>
                    <a:lumOff val="35000"/>
                  </a:schemeClr>
                </a:solidFill>
              </a:rPr>
              <a:t>Finalement, de nombreuses personnes ont été sauvées en entendant et en croyant l’Évangile qu’elle prêchait.</a:t>
            </a:r>
            <a:r xmlns:a="http://schemas.openxmlformats.org/drawingml/2006/main">
              <a:rPr altLang="en-US" lang="f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fr" sz="3200">
                <a:solidFill>
                  <a:schemeClr val="tx1">
                    <a:lumMod val="65000"/>
                    <a:lumOff val="35000"/>
                  </a:schemeClr>
                </a:solidFill>
              </a:rPr>
              <a:t>Avez-vous rencontré Jésus ? Parlez-vous de Jésus aux autres ? Que diriez-vous de présenter Jésus aux autres comme une Samaritaine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r xmlns:a="http://schemas.openxmlformats.org/drawingml/2006/main">
              <a:rPr altLang="en-US" lang="fr" sz="3600">
                <a:solidFill>
                  <a:srgbClr val="0070c0"/>
                </a:solidFill>
              </a:rPr>
              <a:t> </a:t>
            </a:r>
            <a:r xmlns:a="http://schemas.openxmlformats.org/drawingml/2006/main">
              <a:rPr altLang="ko-KR" lang="fr"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nous donne l'eau de la vie pour que nos âmes n'aient jamais soif.</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Où Jésus a-t-il rencontré une Samaritaine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au palais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sur la ville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rue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au marché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au puits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au puits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r" sz="4000">
                <a:solidFill>
                  <a:srgbClr val="FF0000"/>
                </a:solidFill>
              </a:rPr>
              <a:t>La parole d'aujourd'hui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r" sz="3600">
                <a:solidFill>
                  <a:schemeClr val="tx1">
                    <a:lumMod val="65000"/>
                    <a:lumOff val="35000"/>
                  </a:schemeClr>
                </a:solidFill>
              </a:rPr>
              <a:t>Tu seras enceinte et tu donneras naissance à un fils, et tu lui donneras le nom de Jésus.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r" sz="2800">
                <a:solidFill>
                  <a:schemeClr val="tx1">
                    <a:lumMod val="65000"/>
                    <a:lumOff val="35000"/>
                  </a:schemeClr>
                </a:solidFill>
              </a:rPr>
              <a:t>Luc</a:t>
            </a:r>
            <a:r xmlns:a="http://schemas.openxmlformats.org/drawingml/2006/main">
              <a:rPr altLang="en-US" dirty="0" lang="fr" sz="2800">
                <a:solidFill>
                  <a:schemeClr val="tx1">
                    <a:lumMod val="65000"/>
                    <a:lumOff val="35000"/>
                  </a:schemeClr>
                </a:solidFill>
              </a:rPr>
              <a:t> </a:t>
            </a:r>
            <a:r xmlns:a="http://schemas.openxmlformats.org/drawingml/2006/main">
              <a:rPr altLang="ko-KR" dirty="0" lang="fr"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celui qui boit l'eau que je lui donne n'aura jamais soif. En effet, l'eau que je lui donne deviendra en lui une source d'eau jaillissant en vie éternelle.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55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Jetez votre filet dans les eaux profondes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Alors Jésus dit à Simon : « N'aie pas peur ; désormais tu attraperas des hommes.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17h10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qui monta sur le bateau de Pierre et délivra la parole, dit à Pierre. "Maintenant, va en eau profonde et lance un filet pour attraper le poisson."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 Maître, nous avons travaillé dur toute la nuit et nous n'avons rien attrapé. Mais parce que tu le dis, je jetterai les filets.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Ce faisant, ils attrapèrent un si grand nombre de poissons que leurs filets commencèrent à se briser. Peter en fut surpris.</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fr" sz="3000">
                <a:solidFill>
                  <a:schemeClr val="tx1">
                    <a:lumMod val="65000"/>
                    <a:lumOff val="35000"/>
                  </a:schemeClr>
                </a:solidFill>
              </a:rPr>
              <a:t>À ce moment-là, Pierre se repentit sachant que Jésus était le Fils de Dieu. "Je suis un pécheur."</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r" sz="3000">
                <a:solidFill>
                  <a:schemeClr val="tx1">
                    <a:lumMod val="65000"/>
                    <a:lumOff val="35000"/>
                  </a:schemeClr>
                </a:solidFill>
              </a:rPr>
              <a:t>Jésus a dit. "N'aie pas peur, désormais tu seras un pêcheur qui emmène les gens." Pierre a tout quitté et est devenu disciple de Jésus.</a:t>
            </a:r>
            <a:r xmlns:a="http://schemas.openxmlformats.org/drawingml/2006/main">
              <a:rPr altLang="en-US" lang="fr"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Aujourd'hui</a:t>
            </a:r>
            <a:r xmlns:a="http://schemas.openxmlformats.org/drawingml/2006/main">
              <a:rPr altLang="en-US" lang="fr" sz="4000">
                <a:solidFill>
                  <a:srgbClr val="ff0000"/>
                </a:solidFill>
              </a:rPr>
              <a:t> </a:t>
            </a:r>
            <a:r xmlns:a="http://schemas.openxmlformats.org/drawingml/2006/main">
              <a:rPr altLang="ko-KR" lang="fr" sz="4000">
                <a:solidFill>
                  <a:srgbClr val="ff0000"/>
                </a:solidFill>
              </a:rPr>
              <a:t>Leçon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Pierre, qui a rencontré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je me suis repenti et j’ai obéi sur-le-champ.</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Y a-t-il du repentir et de l'obéissance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à Jésus dans votre vie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Pierre a tout abandonné et a suivi Jésus. Comme Pierre, vous devez être un disciple qui connaît la vraie repentance et l’obéissance.</a:t>
            </a:r>
            <a:r xmlns:a="http://schemas.openxmlformats.org/drawingml/2006/main">
              <a:rPr altLang="en-US" lang="f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accomplit des miracles qui transcendent les expériences et les capacités des gens.</a:t>
            </a:r>
            <a:r xmlns:a="http://schemas.openxmlformats.org/drawingml/2006/main">
              <a:rPr altLang="en-US" lang="f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46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Bébé jésus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Quel était le travail de Pierre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charpentier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berger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pêcheur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agriculteur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③ </a:t>
            </a:r>
            <a:r xmlns:a="http://schemas.openxmlformats.org/drawingml/2006/main">
              <a:rPr altLang="ko-KR" lang="fr" sz="2800">
                <a:solidFill>
                  <a:srgbClr val="ff0000"/>
                </a:solidFill>
              </a:rPr>
              <a:t>pêcheur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Alors Jésus dit à Simon : « N'aie pas peur ; désormais tu attraperas des hommes.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17h10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56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qui a appelé les disciples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Philippe trouva Nathanaël et lui dit : « Nous avons trouvé celui dont Moïse a parlé dans la Loi, et dont les prophètes ont aussi parlé : Jésus de Nazareth, fils de Joseph.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a appelé Pierre, André et leur voisin Philippe comme disciples. "Suis-moi!"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Philippe a présenté Jésus à son ami Nathanaël. "Le Messie que les prophètes ont écrit dans l'Ancien Testament est apparu."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"Nazareth ! Le Messie peut-il venir de là ?" » demanda Nathanaël. "Viens voir", dit Philippe.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dit à Nathanaël. "Tu es un vrai Israélite, je t'ai vu alors que tu étais encore sous le figuier avant que Philippe ne t'appelle."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Nathanaël en fut surpris et rendit gloire à Jésus : « Rabbi, tu es le Fils de Dieu et le roi d'Israël.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Dès que Nathanaël a découvert que</a:t>
            </a:r>
            <a:r xmlns:a="http://schemas.openxmlformats.org/drawingml/2006/main">
              <a:rPr altLang="en-US" lang="fr" sz="3200">
                <a:solidFill>
                  <a:schemeClr val="tx1">
                    <a:lumMod val="65000"/>
                    <a:lumOff val="35000"/>
                  </a:schemeClr>
                </a:solidFill>
              </a:rPr>
              <a:t> </a:t>
            </a:r>
            <a:r xmlns:a="http://schemas.openxmlformats.org/drawingml/2006/main">
              <a:rPr altLang="ko-KR" lang="fr" sz="3200">
                <a:solidFill>
                  <a:schemeClr val="tx1">
                    <a:lumMod val="65000"/>
                    <a:lumOff val="35000"/>
                  </a:schemeClr>
                </a:solidFill>
              </a:rPr>
              <a:t>Jésus est le Messie, il a rendu gloire à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Il est devenu disciple de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devons rendre gloire à Jésus qui est notre Sauveur, vivre une vie de disciple de Jésus et lui obéir.</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Aujourd'hui, dans la ville de David, un Sauveur vous est né ; il est le Christ Seigneur.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Comme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appelle les gens à devenir disciples pour lui ressembler.</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Qui a présenté Jésus à Nathanaël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Pierre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Philippe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André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④Paul </a:t>
            </a:r>
            <a:r xmlns:a="http://schemas.openxmlformats.org/drawingml/2006/main">
              <a:rPr altLang="ko-KR" lang="fr" sz="2800">
                <a:solidFill>
                  <a:schemeClr val="tx1">
                    <a:lumMod val="65000"/>
                    <a:lumOff val="35000"/>
                  </a:schemeClr>
                </a:solidFill>
              </a:rPr>
              <a:t>_</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② </a:t>
            </a:r>
            <a:r xmlns:a="http://schemas.openxmlformats.org/drawingml/2006/main">
              <a:rPr altLang="ko-KR" lang="fr" sz="2800">
                <a:solidFill>
                  <a:srgbClr val="ff0000"/>
                </a:solidFill>
              </a:rPr>
              <a:t>Philippe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Philippe trouva Nathanaël et lui dit : « Nous avons trouvé celui dont Moïse a parlé dans la Loi, et dont les prophètes ont aussi parlé : Jésus de Nazareth, fils de Joseph.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57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La personne qui est descendue par le toit</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Il se leva, prit son tapis et sortit à la vue de tous. Cela a étonné tout le monde et ils ont loué Dieu en disant : « Nous n'avons jamais rien vu de tel !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Lorsque les gens entendirent parler de la guérison de Jésus, ils amenèrent leur ami paralytique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Mais il y avait trop de monde là où se trouvait Jésus. Ils ne pouvaient donc pas emmener leur ami paralytique à Jésus par le toit.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Finalement, ceux qui avaient amené un ami paralytique ont percé le toit et ont envoyé un ami paralytique à Jésus.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vit leur foi et dit. "Vos péchés sont pardonnés. Levez-vous et rentrez chez vous."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Étonnamment, le paralytique a été guéri sur le moment. Puis il s'est levé, a marché et a glorifié Dieu.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fr" altLang="ko-KR" sz="2400">
                <a:solidFill>
                  <a:schemeClr val="tx1">
                    <a:lumMod val="65000"/>
                    <a:lumOff val="35000"/>
                  </a:schemeClr>
                </a:solidFill>
              </a:rPr>
              <a:t>Quand le moment est venu pour Marie d’avoir un bébé, elle a dû se rendre à Bethléem. Mais comme il n'y avait pas de place, elle a eu un bébé dans une crèche.</a:t>
            </a:r>
            <a:r xmlns:a="http://schemas.openxmlformats.org/drawingml/2006/main">
              <a:rPr lang="fr"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Les amis de Paralytique avaient des difficultés et des handicaps, mais ils ne pouvaient pas renoncer à aller vers Jésus. Parce qu'ils avaient foi en Jésus.</a:t>
            </a:r>
            <a:r xmlns:a="http://schemas.openxmlformats.org/drawingml/2006/main">
              <a:rPr altLang="en-US" lang="fr" sz="3200">
                <a:solidFill>
                  <a:schemeClr val="tx1">
                    <a:lumMod val="65000"/>
                    <a:lumOff val="35000"/>
                  </a:schemeClr>
                </a:solidFill>
              </a:rPr>
              <a:t> </a:t>
            </a:r>
            <a:r xmlns:a="http://schemas.openxmlformats.org/drawingml/2006/main">
              <a:rPr altLang="ko-KR" lang="fr" sz="3200">
                <a:solidFill>
                  <a:schemeClr val="tx1">
                    <a:lumMod val="65000"/>
                    <a:lumOff val="35000"/>
                  </a:schemeClr>
                </a:solidFill>
              </a:rPr>
              <a:t>Avons-nous foi en Jésus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Lorsque nous venons à Jésus avec foi, nous ne devons pas abandonner malgré les difficultés et les obstacles qui nous bloquent.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Ce faisant, nous pourrons rendre gloire à Dieu comme un homme paralysé.</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ne rejette pas ceux qui viennent à lui. Et il donne ce qui est nécessaire à ceux qui viennent à lui.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Par quoi le paralytique est-il venu vers Jésus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fenêtre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porte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mur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toit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toit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Il se leva, prit son tapis et sortit à la vue de tous. Cela a étonné tout le monde et ils ont loué Dieu en disant : « Nous n'avons jamais rien vu de tel !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58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appelle Matthieu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Alors que Jésus s'éloignait de là, il vit un homme nommé Matthieu assis à la cabine du percepteur. "Suivez-moi", lui dit-il, et Matthew se leva et le suivit.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Il y avait un collecteur d'impôts nommé Matthieu. Il était collecteur d'impôts pour le compte de Rome auprès des Israélites.</a:t>
            </a:r>
            <a:r xmlns:a="http://schemas.openxmlformats.org/drawingml/2006/main">
              <a:rPr lang="fr"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Matthew était un collecteur d'impôts, donc il avait beaucoup d'argent. Mais les Juifs détestaient les collecteurs d’impôts travaillant pour Rome, la conquérante.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regarda Matthieu assis au bureau des impôts et lui dit. "Suis-moi"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Matthieu a immédiatement tout abandonné et a suivi Jésus. C'est parce qu'il a remercié Jésus de l'avoir appelé.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Pendant ce temps, une voix est venue du ciel vers les bergers qui gardaient les brebis à Bethléem.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"Le médecin n'est pas nécessaire pour les personnes en bonne santé, mais pour les malades." Matthieu est devenu disciple de Jésus.</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Matthieu était un collecteur d'impôts détesté par son peuple. Mais Jésus a appelé Matthieu et l’a fait disciple.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sommes aussi le peuple de Dieu. Mais nous ne sommes pas assez nombreux pour être appelés disciples de Jésus.</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fr" sz="3200">
                <a:solidFill>
                  <a:schemeClr val="tx1">
                    <a:lumMod val="65000"/>
                    <a:lumOff val="35000"/>
                  </a:schemeClr>
                </a:solidFill>
              </a:rPr>
              <a:t>Cependant, Jésus nous appelle à faire ses disciples. Nous devons donc lui obéir pour être dignes de son appel.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appelle les personnes rejetées dans le monde à devenir le peuple de Dieu.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Quel était le travail de Matthieu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collecteur d'impôts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pêcheur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charpentier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prêtre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① </a:t>
            </a:r>
            <a:r xmlns:a="http://schemas.openxmlformats.org/drawingml/2006/main">
              <a:rPr altLang="ko-KR" lang="fr" sz="2800">
                <a:solidFill>
                  <a:srgbClr val="ff0000"/>
                </a:solidFill>
              </a:rPr>
              <a:t>collecteur d'impôts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Alors que Jésus s'éloignait de là, il vit un homme nommé Matthieu assis à la cabine du percepteur. "Suivez-moi", lui dit-il, et Matthew se leva et le suivit.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59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a choisi les douze disciples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Un de ces jours, Jésus sortit à flanc de montagne pour prier et passa la nuit à prier Dieu.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Le matin venu, il appela ses disciples et en choisit douze, qu'il désigna également comme apôtres :</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6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Beaucoup de gens ont entendu et suivi Jésus. Ils sont allés avec Jésus et ont appris de Jésus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Après avoir prié, Jésus en choisit spécifiquement douze comme disciples proches.</a:t>
            </a:r>
            <a:r xmlns:a="http://schemas.openxmlformats.org/drawingml/2006/main">
              <a:rPr lang="f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Ils ont été choisis pour vivre avec Jésus, prêcher l’Évangile et chasser les démons.</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Gloire au ciel, paix sur la terre ! Réjouissez-vous, Jésus est né. Les anges du ciel ont dit</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fr" sz="3000">
                <a:solidFill>
                  <a:schemeClr val="tx1">
                    <a:lumMod val="65000"/>
                    <a:lumOff val="35000"/>
                  </a:schemeClr>
                </a:solidFill>
              </a:rPr>
              <a:t>Les disciples étaient des personnes très diverses : certains d'entre eux étaient des pêcheurs, un percepteur d'impôts, un révolutionnaire, certains d'entre eux étaient colériques.</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Mais Jésus a prié Dieu de bien choisir ses disciples, et il les a bien choisis, a bien pris soin d’eux et leur a bien enseigné.</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fr" sz="2800">
                <a:solidFill>
                  <a:schemeClr val="tx1">
                    <a:lumMod val="65000"/>
                    <a:lumOff val="35000"/>
                  </a:schemeClr>
                </a:solidFill>
              </a:rPr>
              <a:t>C'est pourquoi Jésus a choisi ses disciples : 1) pour leur enseigner la parole de Dieu, 2) pour leur faire prêcher l'évangile selon ce qu'ils ont appris, et 3) pour leur faire proclamer la puissance du royaume de Dieu. Pour ces raisons, Jésus a choisi ses disciples.</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Nous sommes aussi des disciples de Jésus.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r" sz="2800">
                <a:solidFill>
                  <a:schemeClr val="tx1">
                    <a:lumMod val="65000"/>
                    <a:lumOff val="35000"/>
                  </a:schemeClr>
                </a:solidFill>
              </a:rPr>
              <a:t>Notre travail est le même que celui des douze disciples de Jésus.</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fr" sz="2800">
                <a:solidFill>
                  <a:schemeClr val="tx1">
                    <a:lumMod val="65000"/>
                    <a:lumOff val="35000"/>
                  </a:schemeClr>
                </a:solidFill>
              </a:rPr>
              <a:t>Vivons la vie d'un disciple dès aujourd'hui </a:t>
            </a:r>
            <a:r xmlns:a="http://schemas.openxmlformats.org/drawingml/2006/main">
              <a:rPr altLang="ko-KR" lang="fr" sz="3200">
                <a:solidFill>
                  <a:schemeClr val="tx1">
                    <a:lumMod val="65000"/>
                    <a:lumOff val="35000"/>
                  </a:schemeClr>
                </a:solidFill>
              </a:rPr>
              <a:t>.</a:t>
            </a:r>
            <a:r xmlns:a="http://schemas.openxmlformats.org/drawingml/2006/main">
              <a:rPr altLang="en-US" lang="f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r xmlns:a="http://schemas.openxmlformats.org/drawingml/2006/main">
              <a:rPr altLang="en-US" lang="fr" sz="3600">
                <a:solidFill>
                  <a:srgbClr val="0070c0"/>
                </a:solidFill>
              </a:rPr>
              <a:t> </a:t>
            </a:r>
            <a:r xmlns:a="http://schemas.openxmlformats.org/drawingml/2006/main">
              <a:rPr altLang="ko-KR" lang="fr"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nous enseigne la vérité du ciel afin que nous puissions grandir comme les disciples de Jésus.</a:t>
            </a:r>
            <a:r xmlns:a="http://schemas.openxmlformats.org/drawingml/2006/main">
              <a:rPr altLang="en-US" lang="f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Combien de disciples Jésus a-t-il choisis comme apôtres (ceux qui sont envoyés)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dix</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onze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douze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quatorze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③ </a:t>
            </a:r>
            <a:r xmlns:a="http://schemas.openxmlformats.org/drawingml/2006/main">
              <a:rPr altLang="ko-KR" lang="fr" sz="2800">
                <a:solidFill>
                  <a:srgbClr val="ff0000"/>
                </a:solidFill>
              </a:rPr>
              <a:t>douze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Un de ces jours, Jésus sortit à flanc de montagne pour prier et passa la nuit à prier Dieu.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Le matin venu, il appela ses disciples et en choisit douze, qu'il désigna également comme apôtres :</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6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60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L'Évangile que Jésus a enseigné sur la montagne.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Lorsqu'il vit la foule, il monta sur le flanc de la montagne et s'assit. Ses disciples vinrent à lui,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et il commença à les enseigner en disant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 Bienheureux les pauvres en esprit, car le royaume des cieux est à eux.</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Jésus a enseigné aux foules sur la montagne comment vivre en tant que peuple du royaume de Dieu.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 Bienheureux les pauvres en esprit, car le royaume des cieux est à eux.</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Comme l’ont dit les anges, Jésus est né en bonne santé dans une crèche.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Vous avez appris à rendre vos dents avec vos dents, mais Je vous dis de donner la joue gauche à celui qui frappe la joue droite. Alors vous serez enfants de Dieu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Regardez les oiseaux dans les airs. Les oiseaux ne font pas de travaux agricoles, mais Dieu les nourrit tous. Ne prendra-t-il pas soin de vous plus que des oiseaux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fr" altLang="ko-KR" sz="3000">
                <a:solidFill>
                  <a:schemeClr val="tx1">
                    <a:lumMod val="65000"/>
                    <a:lumOff val="35000"/>
                  </a:schemeClr>
                </a:solidFill>
              </a:rPr>
              <a:t>Les gens étaient très surpris par l'enseignement de Jésus. Parce que Jésus avait une autorité contrairement aux enseignants bibliques ordinaires.</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Jésus nous dit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que la vie du peuple de Dieu est différente de celle du monde.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Y a-t-il des différences dans nos vies par rapport à ceux qui ne croient pas en Jésus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Regardons nous-mêmes et vivons une vie digne du royaume de Dieu.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nous transforme pour vivre comme le peuple du royaume de Dieu.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 peuvent obtenir les pauvres en esprit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argent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nourriture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honneur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royaume de Dieu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royaume de Dieu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Lorsqu'il vit la foule, il monta sur le flanc de la montagne et s'assit. Ses disciples vinrent à lui,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et il commença à les enseigner en disant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 Bienheureux les pauvres en esprit, car le royaume des cieux est à eux.</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61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calme la tempête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Il se leva, réprimanda le vent et dit aux vagues : " Silence ! Restez tranquille ! " Puis le vent s'est calmé et c'était complètement calme.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4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et ses disciples sont montés ensemble sur un bateau pour traverser le lac de Galilée.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fr" altLang="ko-KR" sz="2500">
                <a:solidFill>
                  <a:schemeClr val="tx1">
                    <a:lumMod val="65000"/>
                    <a:lumOff val="35000"/>
                  </a:schemeClr>
                </a:solidFill>
              </a:rPr>
              <a:t>Les bergers de Bethléem sont venus voir le Fils de Dieu qui sauverait les hommes. "Jésus! le Fils de Dieu ! Merci d'être venu sur cette terre !</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En traversant le lac, soudain un vent furieux souffla et une vague terrifiante arriva.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Les disciples finirent par dire à Jésus. « Maître, peu importe si nous nous noyons ! »</a:t>
            </a:r>
            <a:r xmlns:a="http://schemas.openxmlformats.org/drawingml/2006/main">
              <a:rPr lang="f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menaça le vent et dit aux vagues : « Silence ! Restez tranquille ! Puis le vent s'est calmé et c'était complètement calme.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Ils étaient terrifiés et se demandaient : « Qui est-ce ? Même le vent et les vagues lui obéissent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Seul Dieu peut commander à la mer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et le vent.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C'est pourquoi Jésus est le Dieu qui crée et gouverne le monde.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croyons que Jésus n’est pas l’un des nombreux dieux, mais le Dieu Créateur unique et tout-puissant.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devons développer notre foi en nous souvenant de ce fait.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r xmlns:a="http://schemas.openxmlformats.org/drawingml/2006/main">
              <a:rPr altLang="en-US" lang="fr" sz="3600">
                <a:solidFill>
                  <a:srgbClr val="0070c0"/>
                </a:solidFill>
              </a:rPr>
              <a:t> </a:t>
            </a:r>
            <a:r xmlns:a="http://schemas.openxmlformats.org/drawingml/2006/main">
              <a:rPr altLang="ko-KR" lang="fr" sz="3600">
                <a:solidFill>
                  <a:srgbClr val="0070c0"/>
                </a:solidFill>
              </a:rPr>
              <a:t>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le propriétaire de toutes choses, il crée et règne sur tout dans ce monde.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Qu’est-ce que Jésus a commandé sur la mer et le vent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rester tranquille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courir et jouer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réveil</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en haut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ouvert</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ton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yeux</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① </a:t>
            </a:r>
            <a:r xmlns:a="http://schemas.openxmlformats.org/drawingml/2006/main">
              <a:rPr altLang="ko-KR" lang="fr" sz="2800">
                <a:solidFill>
                  <a:srgbClr val="ff0000"/>
                </a:solidFill>
              </a:rPr>
              <a:t>rester tranquille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Il se leva, réprimanda le vent et dit aux vagues : " Silence ! Restez tranquille ! " Puis le vent s'est calmé et c'était complètement calme.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4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62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Qui a touché mes vêtements ?</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Lorsqu'elle entendit parler de Jésus, elle s'approcha derrière lui dans la foule et toucha son manteau,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28. parce qu'elle pensait : « Si seulement je touche ses vêtements, je serai guérie. »</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5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Jésus, qui est le maître de tout,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est le fils de Dieu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Mais quand Jésus est venu sur cette terre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il est né dans une crèche avec une silhouette humble.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qui croyons en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sont des enfants de Dieu.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Mais nous devons vivre humblement et bas comme Jésus.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Beaucoup de gens ont entendu parler de Jésus et l’ont suivi.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Alors une femme s'approcha derrière lui et toucha les vêtements de Jésus pour être guérie.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Une femme souffrait d’une maladie appelée hémorragie depuis 12 ans. Elle a essayé de nombreuses façons de le réparer, mais cela n’a pas été réglé et elle a dépensé tout ce qu’elle avait.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'Qui a touché mes vêtements ??' Jésus comprit aussitôt que sa puissance était sortie de lui. Elle est venue se jeter à ses pieds et lui a dit toute la vérité.</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Jésus lui dit : « Ma fille, ta foi t'a guérie. Vas en paix.'</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La femme qui souffrait de saignements depuis 12 ans est allée vers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avec la foi.</a:t>
            </a:r>
            <a:r xmlns:a="http://schemas.openxmlformats.org/drawingml/2006/main">
              <a:rPr altLang="en-US" lang="fr" sz="3200">
                <a:solidFill>
                  <a:schemeClr val="tx1">
                    <a:lumMod val="65000"/>
                    <a:lumOff val="35000"/>
                  </a:schemeClr>
                </a:solidFill>
              </a:rPr>
              <a:t> </a:t>
            </a:r>
            <a:r xmlns:a="http://schemas.openxmlformats.org/drawingml/2006/main">
              <a:rPr altLang="ko-KR" lang="fr" sz="3200">
                <a:solidFill>
                  <a:schemeClr val="tx1">
                    <a:lumMod val="65000"/>
                    <a:lumOff val="35000"/>
                  </a:schemeClr>
                </a:solidFill>
              </a:rPr>
              <a:t>Jésus guérit la femme et loua sa foi devant le peuple.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Dieu voit toujours notre foi.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Quand nous rencontrons des choses difficiles,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venons à Dieu avec foi.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connaît nos douleurs et nos difficultés et les résout.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Qu’est-ce que la femme malade depuis 12 ans a touché à Jésus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cheveux</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main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pieds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vêtements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vêtements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Lorsqu'elle entendit parler de Jésus, elle s'approcha derrière lui dans la foule et toucha son manteau,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parce qu'elle pensait : « Si seulement je touche ses vêtements, je serai guérie. »</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5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63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Talitha koum !</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fr" sz="4000">
                <a:solidFill>
                  <a:srgbClr val="FF0000"/>
                </a:solidFill>
              </a:rPr>
              <a:t>La parole d'aujourd'hui</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fr" sz="3600">
                <a:solidFill>
                  <a:schemeClr val="tx1">
                    <a:lumMod val="65000"/>
                    <a:lumOff val="35000"/>
                  </a:schemeClr>
                </a:solidFill>
              </a:rPr>
              <a:t>Tu seras enceinte et tu donneras naissance à un fils, et tu lui donneras le nom de Jésus.</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fr" sz="2800">
                <a:solidFill>
                  <a:schemeClr val="tx1">
                    <a:lumMod val="65000"/>
                    <a:lumOff val="35000"/>
                  </a:schemeClr>
                </a:solidFill>
              </a:rPr>
              <a:t>Luc</a:t>
            </a:r>
            <a:r xmlns:a="http://schemas.openxmlformats.org/drawingml/2006/main">
              <a:rPr altLang="en-US" dirty="0" lang="fr" sz="2800">
                <a:solidFill>
                  <a:schemeClr val="tx1">
                    <a:lumMod val="65000"/>
                    <a:lumOff val="35000"/>
                  </a:schemeClr>
                </a:solidFill>
              </a:rPr>
              <a:t> </a:t>
            </a:r>
            <a:r xmlns:a="http://schemas.openxmlformats.org/drawingml/2006/main">
              <a:rPr altLang="ko-KR" dirty="0" lang="fr"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venu sur terre dans l'humilité et la bassesse, mais il est notre véritable Roi.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Il lui prit la main et lui dit : « Talitha koum ! (ce qui veut dire : « Petite fille, je te le dis, lève-toi !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5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Un homme nommé Jaïrus, le chef de la synagogue, vint vers Jésus et lui dit : « Ma fille est en train de mourir. Aide-moi."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Sur le chemin du retour avec Jésus, un homme a couru et a dit que sa fille était déjà morte.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En arrivant à la maison, la fille de Jaïrus était déjà morte et les gens pleuraient.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entra et leur dit : « L'enfant n'est pas mort mais il dort.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Il lui prit la main et lui dit : « Talitha koum ! (ce qui veut dire : « Petite fille, je te le dis, lève-toi ! »). Immédiatement, la jeune fille se leva et se promena.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Jésus est celui qui gouverne la mort.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La mort est la chose la plus effrayante pour les gens, mais Jésus l’a vaincue.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mourrons un jour, tôt ou tard.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Mais il ne faut pas avoir peur de la mort.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C'est parce que Jésus est celui qui gouverne la mort.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Et nous croyons en Jésus qui a vaincu la mort.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à la fois Celui qui donne la vie et Celui qui la gouverne.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fr" sz="3200">
                <a:solidFill>
                  <a:schemeClr val="tx1">
                    <a:lumMod val="65000"/>
                    <a:lumOff val="35000"/>
                  </a:schemeClr>
                </a:solidFill>
              </a:rPr>
              <a:t>Que signifie « Talitha koum ! signifier?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fr" sz="2800">
                <a:solidFill>
                  <a:schemeClr val="tx1">
                    <a:lumMod val="65000"/>
                    <a:lumOff val="35000"/>
                  </a:schemeClr>
                </a:solidFill>
              </a:rPr>
              <a:t>Petite fille, prends ton petit déjeuner !</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Petite fille, va te coucher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Petite fille, lève-toi !</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Petite fille, chante une chanson !</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③ </a:t>
            </a:r>
            <a:r xmlns:a="http://schemas.openxmlformats.org/drawingml/2006/main">
              <a:rPr altLang="ko-KR" lang="fr" sz="2800">
                <a:solidFill>
                  <a:srgbClr val="ff0000"/>
                </a:solidFill>
              </a:rPr>
              <a:t>Petite fille, lève-toi !</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Il lui prit la main et lui dit : « Talitha koum ! (ce qui veut dire : « Petite fille, je te le dis, lève-toi !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5 :</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Aujourd'hui</a:t>
            </a:r>
            <a:r xmlns:a="http://schemas.openxmlformats.org/drawingml/2006/main">
              <a:rPr altLang="en-US" lang="fr" sz="4000">
                <a:solidFill>
                  <a:srgbClr val="ff0000"/>
                </a:solidFill>
              </a:rPr>
              <a:t> </a:t>
            </a:r>
            <a:r xmlns:a="http://schemas.openxmlformats.org/drawingml/2006/main">
              <a:rPr altLang="ko-KR" lang="fr" sz="4000">
                <a:solidFill>
                  <a:srgbClr val="ff0000"/>
                </a:solidFill>
              </a:rPr>
              <a:t>Questionnaire</a:t>
            </a:r>
            <a:r xmlns:a="http://schemas.openxmlformats.org/drawingml/2006/main">
              <a:rPr altLang="en-US" lang="f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Où est né Jésus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est</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maison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palais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dans une mangeoire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hôtel de luxe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③ </a:t>
            </a:r>
            <a:r xmlns:a="http://schemas.openxmlformats.org/drawingml/2006/main">
              <a:rPr altLang="ko-KR" lang="fr" sz="2800">
                <a:solidFill>
                  <a:srgbClr val="ff0000"/>
                </a:solidFill>
              </a:rPr>
              <a:t>dans une mangeoire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64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Un homme malade au 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Alors Jésus lui dit : « Lève-toi ! Prends ta natte et marche. »</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r" altLang="ko-KR" sz="3600">
                <a:solidFill>
                  <a:schemeClr val="tx1">
                    <a:lumMod val="65000"/>
                    <a:lumOff val="35000"/>
                  </a:schemeClr>
                </a:solidFill>
              </a:rPr>
              <a:t>Aussitôt l'homme fut guéri ; il ramassa son tapis et marcha. Le jour où cela eut lieu était un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Jean 5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Il y avait une piscine appelée Béthesda à Jérusalem. Un grand nombre de malades s'y rassemblaient en attendant le mouvement des eaux.</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Car un ange du Seigneur descendait à certaines époques dans la piscine et remuait l'eau ; Celui qui entra le premier, après avoir remué l'eau, fut guéri de la maladie qu'il souffrait.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Il y avait un homme qui ne pouvait pas marcher. Quand Jésus le vit et demanda à l'homme qui était là depuis trente-huit ans. "Voulez-vous vous rétablir?"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«Monsieur, je n'ai personne pour m'aider à entrer dans la piscine lorsque l'eau est agitée. Aidez-moi, s'il vous plaît ! Alors Jésus lui dit : « Lève-toi ! Prends ton tapis et marche.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Comme Jésus l'a dit, il a ramassé son tapis et a marché. Immédiatement, le malade qui souffrait depuis 38 ans fut guéri.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fr" altLang="ko-KR" sz="3600">
                <a:solidFill>
                  <a:schemeClr val="tx1">
                    <a:lumMod val="65000"/>
                    <a:lumOff val="35000"/>
                  </a:schemeClr>
                </a:solidFill>
              </a:rPr>
              <a:t>La chose la plus nécessaire pour les malades de la piscine de Bethesda était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pour être guéri.</a:t>
            </a:r>
            <a:r xmlns:a="http://schemas.openxmlformats.org/drawingml/2006/main">
              <a:rPr lang="fr"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Jésus sait ce dont nous avons besoin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mieux que nous.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Jésus est Celui qui nous donne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ce dont nous avons besoin.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Celui qui guérit toutes les maladies et a le pouvoir de tout gouverner.</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Qu’est-ce que le malade a demandé à Jésus de faire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Guéris ma maladie, s'il te plaît !</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Sauvez-moi, s'il vous plaît !</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Donnez-moi de la nourriture, s'il vous plaît !</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Aide-moi à descendre dans la piscine quand l'eau bouillonne, s'il te plaît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 </a:t>
            </a:r>
            <a:r xmlns:a="http://schemas.openxmlformats.org/drawingml/2006/main">
              <a:rPr lang="fr" altLang="ko-KR" sz="2800">
                <a:solidFill>
                  <a:srgbClr val="ff0000"/>
                </a:solidFill>
              </a:rPr>
              <a:t>Aide-moi à descendre dans la piscine quand l'eau bouillonne, s'il te plaît !</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Aujourd'hui, dans la ville de David, un Sauveur vous est né ; il est le Christ Seigneur.</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Comme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Alors Jésus lui dit : « Lève-toi ! Prends ta natte et marche. »</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r" altLang="ko-KR" sz="3600">
                <a:solidFill>
                  <a:schemeClr val="tx1">
                    <a:lumMod val="65000"/>
                    <a:lumOff val="35000"/>
                  </a:schemeClr>
                </a:solidFill>
              </a:rPr>
              <a:t>9. Aussitôt l'homme fut guéri ; il ramassa son tapis et marcha. Le jour où cela eut lieu était un sabbat,</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Jean 5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65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qui a nourri 5 000 hommes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Jésus prit ensuite les pains, rendit grâce et distribua à ceux qui étaient assis autant qu'ils le voulaient. Il a fait la même chose avec le poisson.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John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Plus de cinq mille personnes se sont rassemblées pour écouter l'enseignement de Jésus.</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Mais c'était l'heure du déjeuner. Tout le monde avait faim, mais ils n'avaient pas de nourriture et ils n'avaient que deux poissons et cinq miches de pain.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prit alors le pain et le poisson, rendit grâce et distribua à ceux qui étaient assis autant qu'ils voulaient.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Mais quelque chose d’incroyable s’est produit ! Les 5 000 personnes avaient de quoi être rassasiées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Et ils les rassemblèrent et remplirent douze paniers avec les morceaux des cinq pains d'orge restés par ceux qui avaient mangé.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Pour nous, il n'y a aucun moyen de rassasier plus de 5 000 personnes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avec cinq miches de pain et deux poissons.</a:t>
            </a:r>
            <a:r xmlns:a="http://schemas.openxmlformats.org/drawingml/2006/main">
              <a:rPr lang="f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Mais Jésus, le Fils de Dieu, a fait des miracles avec eux.</a:t>
            </a:r>
            <a:r xmlns:a="http://schemas.openxmlformats.org/drawingml/2006/main">
              <a:rPr lang="f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Il est plus important que nous soyons toujours avec Jésus que d'avoir grand-chose ou pas.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Celui qui peut nous donner de la nourriture en abondance.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47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Joyeux anniversaire à Jésus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Quelle quantité de nourriture restait-il après que Jésus ait nourri 5 000 personnes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dix paniers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onze paniers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douze paniers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treize paniers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③ </a:t>
            </a:r>
            <a:r xmlns:a="http://schemas.openxmlformats.org/drawingml/2006/main">
              <a:rPr lang="fr" altLang="ko-KR" sz="2800">
                <a:solidFill>
                  <a:srgbClr val="ff0000"/>
                </a:solidFill>
              </a:rPr>
              <a:t>douze paniers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Jésus prit ensuite les pains, rendit grâce et distribua à ceux qui étaient assis autant qu'ils le voulaient. Il a fait la même chose avec le poisson.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John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66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marche sur l'eau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fr" altLang="ko-KR" sz="3600"/>
              <a:t>Après avoir ramé trois ou trois milles et demi, ils virent Jésus s'approcher de la barque, marchant sur l'eau ; et ils étaient terrifiés.</a:t>
            </a:r>
            <a:endParaRPr xmlns:a="http://schemas.openxmlformats.org/drawingml/2006/main" lang="en-US" altLang="ko-KR" sz="3600"/>
          </a:p>
          <a:p>
            <a:pPr xmlns:a="http://schemas.openxmlformats.org/drawingml/2006/main" lvl="0">
              <a:defRPr/>
            </a:pPr>
            <a:r xmlns:a="http://schemas.openxmlformats.org/drawingml/2006/main">
              <a:rPr lang="fr" altLang="ko-KR" sz="3600"/>
              <a:t>Mais il leur dit : « C'est moi ; n'ayez pas peur. »</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John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Pendant que Jésus priait seul sur la montagne, ses disciples ramaient sur le bateau pour traverser le lac.</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Finalement, il fit sombre et le vent et les eaux devinrent forts et agités.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Regardez là ! Quelqu’un marche sur l’eau ! » Ils étaient terrifiés. L’un d’eux s’est écrié : « Quelqu’un marche sur l’eau !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 C'est moi : n'ayez pas peur ! C'est Jésus qui marche sur l'eau.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Ils en furent surpris. Ils ont accueilli Jésus sur le bateau. Ils pensaient : « Jésus doit être le fils de Dieu !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Marcher sur l'eau est quelque chose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personne ne peut le faire.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Mais Jésus a marché sur l'eau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pour retrouver ses disciples.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Parce que Jésus est un homme spécial,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le fils de Dieu.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Nous avons vraiment besoin d'y croire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que Jésus est le Fils de Dieu.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Aujourd'hui</a:t>
            </a:r>
            <a:r xmlns:a="http://schemas.openxmlformats.org/drawingml/2006/main">
              <a:rPr altLang="en-US" lang="fr" sz="4000">
                <a:solidFill>
                  <a:srgbClr val="ff0000"/>
                </a:solidFill>
              </a:rPr>
              <a:t> </a:t>
            </a:r>
            <a:r xmlns:a="http://schemas.openxmlformats.org/drawingml/2006/main">
              <a:rPr altLang="ko-KR" lang="fr" sz="4000">
                <a:solidFill>
                  <a:srgbClr val="ff0000"/>
                </a:solidFill>
              </a:rPr>
              <a:t>Mot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En arrivant à la maison, ils virent l'enfant avec sa mère Marie, et ils se prosternèrent et l'adorèrent. Alors ils ouvrirent leurs trésors et lui présentèrent des cadeaux d'or, d'encens et de myrrhe.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rgbClr val="ff0000"/>
                </a:solidFill>
              </a:rPr>
              <a:t>Qui est Jésus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celui qui vient à nous pour nous aider et nous sauver quels que soient les obstacles que nous rencontrons.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Comment Jésus est-il venu vers ses disciples au milieu du lac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voler sur l'eau..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monter sur le bateau le plus rapide…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nager..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marcher sur l'eau..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 </a:t>
            </a:r>
            <a:r xmlns:a="http://schemas.openxmlformats.org/drawingml/2006/main">
              <a:rPr lang="fr" altLang="ko-KR" sz="2800">
                <a:solidFill>
                  <a:srgbClr val="ff0000"/>
                </a:solidFill>
              </a:rPr>
              <a:t>marcher sur l'eau..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Après avoir ramé trois ou trois milles et demi, ils virent Jésus s'approcher de la barque, marchant sur l'eau ; et ils étaient terrifiés.</a:t>
            </a:r>
            <a:endParaRPr xmlns:a="http://schemas.openxmlformats.org/drawingml/2006/main" lang="en-US" altLang="ko-KR" sz="3600"/>
          </a:p>
          <a:p>
            <a:pPr xmlns:a="http://schemas.openxmlformats.org/drawingml/2006/main" lvl="0">
              <a:defRPr/>
            </a:pPr>
            <a:r xmlns:a="http://schemas.openxmlformats.org/drawingml/2006/main">
              <a:rPr lang="fr" altLang="ko-KR" sz="3600"/>
              <a:t>Mais il leur dit : « C'est moi ; n'ayez pas peur. »</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John</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67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La confession du Christ de Pierre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Simon Pierre répondit : « Tu es le Christ, le Fils du Dieu vivant.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Matthieu</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Un jour, Jésus demanda à ses disciples : « Selon les gens, qui est le Fils de l'homme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Ils répondirent : « Certains disent Jean-Baptiste ; d'autres disent Élie ; et l'un des prophètes.</a:t>
            </a:r>
            <a:r xmlns:a="http://schemas.openxmlformats.org/drawingml/2006/main">
              <a:rPr lang="f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"Mais et toi ?" Il a demandé. "Pour qui, d'après vous, je suis?"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Simon Pierre répondit : « Tu es le Christ, le Fils du Dieu vivant.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a dit avec une grande joie. "Tu as raison pour ta confession ! Sur ce rocher je bâtirai mon église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À la naissance de Jésus, une étoile est apparue aux médecins d’Orient.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r" altLang="ko-KR" sz="3600">
                <a:solidFill>
                  <a:schemeClr val="tx1">
                    <a:lumMod val="65000"/>
                    <a:lumOff val="35000"/>
                  </a:schemeClr>
                </a:solidFill>
              </a:rPr>
              <a:t>Pierre savait exactement qui était Jésus et il a confessé exactement ce qu'il était.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Et après avoir entendu cela, Jésus félicita Pierre pour sa juste confession.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À notre avis, qui est Jésus ?</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Nous devons connaître Jésus exactement comme le dit la Bible, et nous devons confesser Jésus exactement comme le dit la Bible.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rgbClr val="ff0000"/>
                </a:solidFill>
              </a:rPr>
              <a:t>Qui est Jésus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Celui qui construit son église sur la bonne confession de foi.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Selon Pierre, qui est Jésus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le Christ, le Fils de Dieu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Puissant Élie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Jean-Baptiste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Jérémie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① </a:t>
            </a:r>
            <a:r xmlns:a="http://schemas.openxmlformats.org/drawingml/2006/main">
              <a:rPr lang="fr" altLang="ko-KR" sz="2800">
                <a:solidFill>
                  <a:srgbClr val="ff0000"/>
                </a:solidFill>
              </a:rPr>
              <a:t>le Christ, le Fils de Dieu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Simon Pierre répondit : « Tu es le Christ, le Fils du Dieu vivant.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Matthieu</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16 :</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68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L'histoire de l'homme riche et insensé</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"Mais Dieu lui dit : 'Espèce d'imbécile ! Cette nuit même, ta vie te sera demandée. Alors qui obtiendra ce que tu as préparé pour toi-même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12h20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 Jésus a dit : « La vie d'un homme n'a rien à voir avec ce qu'il possède.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Et Jésus nous a raconté une histoire.</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fr" altLang="ko-KR" sz="3200">
                <a:solidFill>
                  <a:schemeClr val="tx1">
                    <a:lumMod val="65000"/>
                    <a:lumOff val="35000"/>
                  </a:schemeClr>
                </a:solidFill>
              </a:rPr>
              <a:t>Il s'agit d'un homme riche et idiot.</a:t>
            </a:r>
            <a:r xmlns:a="http://schemas.openxmlformats.org/drawingml/2006/main">
              <a:rPr lang="fr"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L’homme riche était heureux de construire un plus grand entrepôt pour ses richesses et ses céréales. "J'ai récupéré beaucoup de nourriture dans l'entrepôt, mon âme, maintenant amuse-toi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Alors Dieu l’a dit à l’homme riche.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r" altLang="ko-KR" sz="2800">
                <a:solidFill>
                  <a:schemeClr val="tx1">
                    <a:lumMod val="65000"/>
                    <a:lumOff val="35000"/>
                  </a:schemeClr>
                </a:solidFill>
              </a:rPr>
              <a:t>"Vous êtes un imbécile ! Si je vous ôte la vie aujourd'hui, à qui appartiendront toutes vos richesses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Cette étoile est visible à la naissance du roi ! Suivons l'étoile ! Les médecins ont commencé à suivre l'étoile.</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finit de parler et dit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r" altLang="ko-KR" sz="2800">
                <a:solidFill>
                  <a:schemeClr val="tx1">
                    <a:lumMod val="65000"/>
                    <a:lumOff val="35000"/>
                  </a:schemeClr>
                </a:solidFill>
              </a:rPr>
              <a:t>"N'amasse pas de richesses pour toi, mais pour Dieu. Fais de ton mieux pour aider ceux qui sont dans le besoin.</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fr" altLang="ko-KR" sz="3500">
                <a:solidFill>
                  <a:schemeClr val="tx1">
                    <a:lumMod val="65000"/>
                    <a:lumOff val="35000"/>
                  </a:schemeClr>
                </a:solidFill>
              </a:rPr>
              <a:t>A quoi sert votre argent ?</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fr" altLang="ko-KR" sz="3500">
                <a:solidFill>
                  <a:schemeClr val="tx1">
                    <a:lumMod val="65000"/>
                    <a:lumOff val="35000"/>
                  </a:schemeClr>
                </a:solidFill>
              </a:rPr>
              <a:t>Est-il utilisé uniquement pour satisfaire uniquement vous ?</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r" altLang="ko-KR" sz="3500">
                <a:solidFill>
                  <a:schemeClr val="tx1">
                    <a:lumMod val="65000"/>
                    <a:lumOff val="35000"/>
                  </a:schemeClr>
                </a:solidFill>
              </a:rPr>
              <a:t>L'argent devrait être utilisé</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r" altLang="ko-KR" sz="3500">
                <a:solidFill>
                  <a:schemeClr val="tx1">
                    <a:lumMod val="65000"/>
                    <a:lumOff val="35000"/>
                  </a:schemeClr>
                </a:solidFill>
              </a:rPr>
              <a:t>pour la gloire de Dieu.</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fr" altLang="ko-KR" sz="3500">
                <a:solidFill>
                  <a:schemeClr val="tx1">
                    <a:lumMod val="65000"/>
                    <a:lumOff val="35000"/>
                  </a:schemeClr>
                </a:solidFill>
              </a:rPr>
              <a:t>Nous sommes le peuple du royaume de Dieu. Il est donc nécessaire que nous aidions les personnes dans le besoin avec notre propre argent.</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le propriétaire de toute vie et de toute richesse.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Qu’a fait cet homme riche et insensé pour son âme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Il a aidé les pauvres.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Il adorait Dieu.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Il a prêché l'Évangile.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Il a accumulé beaucoup de richesses.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 </a:t>
            </a:r>
            <a:r xmlns:a="http://schemas.openxmlformats.org/drawingml/2006/main">
              <a:rPr lang="fr" altLang="ko-KR" sz="2800">
                <a:solidFill>
                  <a:srgbClr val="ff0000"/>
                </a:solidFill>
              </a:rPr>
              <a:t>Il a accumulé beaucoup de richesses.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fr" altLang="ko-KR" sz="3600"/>
              <a:t>"Mais Dieu lui dit : 'Espèce d'imbécile ! Cette nuit même, ta vie te sera demandée. Alors qui obtiendra ce que tu as préparé pour toi-même ?'</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12h20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69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À la recherche de la brebis perdue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fr" altLang="ko-KR" sz="3600"/>
              <a:t>Je vous dis que de la même manière, il y aura plus de joie dans le ciel pour un seul pécheur qui se repent que pour quatre-vingt-dix-neuf justes qui n'ont pas besoin de se repentir.</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Un jour, une brebis est restée seule, séparée des brebis de ses amis.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Le berger compta les moutons et constata qu'un sur cent avait disparu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Le berger a laissé 99 brebis et est parti à la recherche d’une brebis perdue.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La star s'est arrêtée au-dessus des écuries de Bethléem. La Bible avait prophétisé que Jésus serait né à Bethléem.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Et enfin le berger retrouva la brebis perdue.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r" altLang="ko-KR" sz="2800">
                <a:solidFill>
                  <a:schemeClr val="tx1">
                    <a:lumMod val="65000"/>
                    <a:lumOff val="35000"/>
                  </a:schemeClr>
                </a:solidFill>
              </a:rPr>
              <a:t>Le berger rentra à la maison avec les moutons de joie et fit un grand festin.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finit de parler et dit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r" altLang="ko-KR" sz="2800">
                <a:solidFill>
                  <a:schemeClr val="tx1">
                    <a:lumMod val="65000"/>
                    <a:lumOff val="35000"/>
                  </a:schemeClr>
                </a:solidFill>
              </a:rPr>
              <a:t>« Tout comme le berger se réjouit de retrouver une brebis perdue,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r" altLang="ko-KR" sz="2800">
                <a:solidFill>
                  <a:schemeClr val="tx1">
                    <a:lumMod val="65000"/>
                    <a:lumOff val="35000"/>
                  </a:schemeClr>
                </a:solidFill>
              </a:rPr>
              <a:t>Dieu est satisfait du repentir d'un seul pécheur.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fr" altLang="ko-KR" sz="3600">
                <a:solidFill>
                  <a:schemeClr val="tx1">
                    <a:lumMod val="65000"/>
                    <a:lumOff val="35000"/>
                  </a:schemeClr>
                </a:solidFill>
              </a:rPr>
              <a:t>Le berger a dû faire d’innombrables sacrifices pour retrouver une brebis perdue.</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Jésus a sacrifié sa vie pour nous sauver.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fr" altLang="ko-KR" sz="3600">
                <a:solidFill>
                  <a:schemeClr val="tx1">
                    <a:lumMod val="65000"/>
                    <a:lumOff val="35000"/>
                  </a:schemeClr>
                </a:solidFill>
              </a:rPr>
              <a:t>Nous devons remercier Jésus de nous avoir sauvés comme une brebis perdue.</a:t>
            </a:r>
            <a:r xmlns:a="http://schemas.openxmlformats.org/drawingml/2006/main">
              <a:rPr lang="fr"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a:t>
            </a:r>
            <a:r xmlns:a="http://schemas.openxmlformats.org/drawingml/2006/main">
              <a:rPr lang="fr" altLang="en-US" sz="3600">
                <a:solidFill>
                  <a:srgbClr val="0070c0"/>
                </a:solidFill>
              </a:rPr>
              <a:t> </a:t>
            </a:r>
            <a:r xmlns:a="http://schemas.openxmlformats.org/drawingml/2006/main">
              <a:rPr lang="fr" altLang="ko-KR" sz="3600">
                <a:solidFill>
                  <a:srgbClr val="0070c0"/>
                </a:solidFill>
              </a:rPr>
              <a:t>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celui qui prend plaisir à notre repentance du péché.</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Qu’est-ce que le berger n’a pas fait en cherchant une brebis perdue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Il a laissé 99 brebis pour rechercher celle perdue.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Il était heureux de retrouver celui qui était perdu.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Il a acheté un nouveau mouton.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Il a convoqué des gens pour une fête.</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③ </a:t>
            </a:r>
            <a:r xmlns:a="http://schemas.openxmlformats.org/drawingml/2006/main">
              <a:rPr lang="fr" altLang="ko-KR" sz="2800">
                <a:solidFill>
                  <a:srgbClr val="ff0000"/>
                </a:solidFill>
              </a:rPr>
              <a:t>Il a acheté un nouveau mouton.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fr" altLang="ko-KR" sz="3600"/>
              <a:t>Je vous dis que de la même manière, il y aura plus de joie dans le ciel pour un seul pécheur qui se repent que pour quatre-vingt-dix-neuf justes qui n'ont pas besoin de se repentir.</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70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L'histoire du bon Samaritain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fr" altLang="ko-KR" sz="3600"/>
              <a:t>" Selon vous, lequel de ces trois était le voisin de l'homme tombé entre les mains des voleurs ? "</a:t>
            </a:r>
            <a:endParaRPr xmlns:a="http://schemas.openxmlformats.org/drawingml/2006/main" lang="en-US" altLang="ko-KR" sz="3600"/>
          </a:p>
          <a:p>
            <a:pPr xmlns:a="http://schemas.openxmlformats.org/drawingml/2006/main" lvl="0">
              <a:defRPr/>
            </a:pPr>
            <a:r xmlns:a="http://schemas.openxmlformats.org/drawingml/2006/main">
              <a:rPr lang="fr" altLang="ko-KR" sz="3600"/>
              <a:t>L'expert en droit répondit : « Celui qui a eu pitié de lui. » Jésus lui dit : « Va et fais de même. »</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dix:</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Alors qu'un homme se promenait seul, il rencontra des voleurs. Ils l'ont déshabillé, l'ont battu et sont partis, le laissant à moitié mort.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Puis un prêtre l'a aperçu en chemin, il est passé de l'autre côté. Un Lévite aussi.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À l’intérieur des écuries de Bethléem se trouvaient Marie, Joseph et l’enfant Jésus, venu sur terre en tant que roi.</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Troisièmement, un Samaritain le vit par hasard. Les Samaritains étaient des gens que les Juifs n'aimaient pas.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Mais le Samaritain a eu pitié de lui, alors il l'a bien traité et a bien pris soin de lui.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a dit : « Le peuple de Dieu, à tout moment, doit être un bon prochain qui aide ceux qui sont dans le besoin. »</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Le prêtre et les Lévites semblaient, en apparence, proches de Dieu, mais ils n’aimaient personne d’autre.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Le Samaritain, à première vue, ne semblait pas proche de Dieu, mais était un bon voisin prêt à aimer les autres.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Nous devrions également être ceux qui aident nos voisins dans le besoin si nous sommes proches de Dieu.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C'est nous qui sommes forcés de mourir pour nos péchés, tout comme ceux qui ont été volés.</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fr" altLang="ko-KR" sz="3600">
                <a:solidFill>
                  <a:schemeClr val="tx1">
                    <a:lumMod val="65000"/>
                    <a:lumOff val="35000"/>
                  </a:schemeClr>
                </a:solidFill>
              </a:rPr>
              <a:t>Mais c’est Jésus qui nous a sauvés de cette terrible situation.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Qu'ont fait le prêtre et le Lévite lorsqu'ils ont vu un homme volé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Ils ont prié pour lui.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Il a soigné ses blessures.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Ils l'ont emmené à l'hôpital.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Ils sont passés à côté de lui de l'autre côté.</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④ </a:t>
            </a:r>
            <a:r xmlns:a="http://schemas.openxmlformats.org/drawingml/2006/main">
              <a:rPr lang="fr" altLang="ko-KR" sz="2800">
                <a:solidFill>
                  <a:srgbClr val="ff0000"/>
                </a:solidFill>
              </a:rPr>
              <a:t>Ils sont passés à côté de lui de l'autre côté.</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fr" altLang="ko-KR" sz="3600"/>
              <a:t>" Selon vous, lequel de ces trois était le voisin de l'homme tombé entre les mains des voleurs ? "</a:t>
            </a:r>
            <a:endParaRPr xmlns:a="http://schemas.openxmlformats.org/drawingml/2006/main" lang="en-US" altLang="ko-KR" sz="3600"/>
          </a:p>
          <a:p>
            <a:pPr xmlns:a="http://schemas.openxmlformats.org/drawingml/2006/main" lvl="0">
              <a:defRPr/>
            </a:pPr>
            <a:r xmlns:a="http://schemas.openxmlformats.org/drawingml/2006/main">
              <a:rPr lang="fr" altLang="ko-KR" sz="3600"/>
              <a:t>L'expert en droit répondit : « Celui qui a eu pitié de lui. » Jésus lui dit : « Va et fais de même. »</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dix:</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71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Marie et Marthe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r" altLang="ko-KR" sz="4000"/>
              <a:t>mais une seule chose est nécessaire. Marie a choisi ce qui est meilleur et cela ne lui sera pas enlevé. »</a:t>
            </a:r>
            <a:endParaRPr xmlns:a="http://schemas.openxmlformats.org/drawingml/2006/main" lang="en-US" altLang="ko-KR" sz="4000"/>
          </a:p>
          <a:p>
            <a:pPr xmlns:a="http://schemas.openxmlformats.org/drawingml/2006/main" lvl="0">
              <a:defRPr/>
            </a:pPr>
            <a:r xmlns:a="http://schemas.openxmlformats.org/drawingml/2006/main">
              <a:rPr lang="fr"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r"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dix:</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Jésus a été invité dans la maison de Marie et Marthe.</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Les médecins d’Orient ont donné à Jésus l’or, l’encens et la myrrhe qu’ils avaient préparés en cadeau. « Merci Jésus d'être venu sur cette terre ! »</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Pendant que Marthe était occupée à travailler, Marie écoutait Jésus avec impatience.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"Je ne peux pas croire que Mary me laisse travailler seule alors que je suis si occupée", pensa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Finalement, Marthe s'est plainte à Jésus. "Jésus, s'il te plaît, laisse Mary partir. J'ai trop de travail à faire seule."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a dit : « N'en faites pas trop. Marie aime écouter, alors elle continuera à écouter.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solidFill>
                  <a:srgbClr val="ff0000"/>
                </a:solidFill>
              </a:rPr>
              <a:t>La leçon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solidFill>
                  <a:schemeClr val="tx1">
                    <a:lumMod val="65000"/>
                    <a:lumOff val="35000"/>
                  </a:schemeClr>
                </a:solidFill>
              </a:rPr>
              <a:t>Marthe pensait que ce n'était pas bien que Marie écoute Jésus alors qu'ils avaient beaucoup de choses à faire.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Mais Jésus leur a enseigné qu’écouter Jésus était plus précieux que toute autre chose.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Le temps d’écouter et d’apprendre la Bible est le moment le plus précieux pour nous.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fr" altLang="ko-KR" sz="3200">
                <a:solidFill>
                  <a:schemeClr val="tx1">
                    <a:lumMod val="65000"/>
                    <a:lumOff val="35000"/>
                  </a:schemeClr>
                </a:solidFill>
              </a:rPr>
              <a:t>Nous ne devrions pas être privés de temps pour écouter et apprendre de la Bible.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fr" altLang="ko-KR" sz="3200"/>
              <a:t>Qui est Jésus ?</a:t>
            </a:r>
            <a:r xmlns:a="http://schemas.openxmlformats.org/drawingml/2006/main">
              <a:rPr lang="fr"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rgbClr val="0070c0"/>
                </a:solidFill>
              </a:rPr>
              <a:t>Jésus est..</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fr" altLang="ko-KR" sz="3600">
                <a:solidFill>
                  <a:schemeClr val="tx1">
                    <a:lumMod val="65000"/>
                    <a:lumOff val="35000"/>
                  </a:schemeClr>
                </a:solidFill>
              </a:rPr>
              <a:t>Jésus est celui qui aime ceux qui entendent la parole de Dieu.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Le quiz du jour</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fr" altLang="ko-KR" sz="3200">
                <a:solidFill>
                  <a:schemeClr val="tx1">
                    <a:lumMod val="65000"/>
                    <a:lumOff val="35000"/>
                  </a:schemeClr>
                </a:solidFill>
              </a:rPr>
              <a:t>Que faisait Marie pendant que Marthe travaillait beaucoup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① </a:t>
            </a:r>
            <a:r xmlns:a="http://schemas.openxmlformats.org/drawingml/2006/main">
              <a:rPr lang="fr" altLang="ko-KR" sz="2800">
                <a:solidFill>
                  <a:schemeClr val="tx1">
                    <a:lumMod val="65000"/>
                    <a:lumOff val="35000"/>
                  </a:schemeClr>
                </a:solidFill>
              </a:rPr>
              <a:t>Elle a prié.</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② </a:t>
            </a:r>
            <a:r xmlns:a="http://schemas.openxmlformats.org/drawingml/2006/main">
              <a:rPr lang="fr" altLang="ko-KR" sz="2800">
                <a:solidFill>
                  <a:schemeClr val="tx1">
                    <a:lumMod val="65000"/>
                    <a:lumOff val="35000"/>
                  </a:schemeClr>
                </a:solidFill>
              </a:rPr>
              <a:t>Elle a écouté la parole de Jésus.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③ </a:t>
            </a:r>
            <a:r xmlns:a="http://schemas.openxmlformats.org/drawingml/2006/main">
              <a:rPr lang="fr" altLang="ko-KR" sz="2800">
                <a:solidFill>
                  <a:schemeClr val="tx1">
                    <a:lumMod val="65000"/>
                    <a:lumOff val="35000"/>
                  </a:schemeClr>
                </a:solidFill>
              </a:rPr>
              <a:t>Elle dormait.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chemeClr val="tx1">
                    <a:lumMod val="65000"/>
                    <a:lumOff val="35000"/>
                  </a:schemeClr>
                </a:solidFill>
              </a:rPr>
              <a:t>④ </a:t>
            </a:r>
            <a:r xmlns:a="http://schemas.openxmlformats.org/drawingml/2006/main">
              <a:rPr lang="fr" altLang="ko-KR" sz="2800">
                <a:solidFill>
                  <a:schemeClr val="tx1">
                    <a:lumMod val="65000"/>
                    <a:lumOff val="35000"/>
                  </a:schemeClr>
                </a:solidFill>
              </a:rPr>
              <a:t>Elle a beaucoup aidé Martha.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fr" altLang="en-US" sz="2800">
                <a:solidFill>
                  <a:srgbClr val="ff0000"/>
                </a:solidFill>
              </a:rPr>
              <a:t>② </a:t>
            </a:r>
            <a:r xmlns:a="http://schemas.openxmlformats.org/drawingml/2006/main">
              <a:rPr lang="fr" altLang="ko-KR" sz="2800">
                <a:solidFill>
                  <a:srgbClr val="ff0000"/>
                </a:solidFill>
              </a:rPr>
              <a:t>Elle a écouté la parole de Jésus.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fr" altLang="ko-KR" sz="4000"/>
              <a:t>La parole d'aujourd'hui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fr" altLang="ko-KR" sz="4000"/>
              <a:t>mais une seule chose est nécessaire. Marie a choisi ce qui est meilleur et cela ne lui sera pas enlevé. »</a:t>
            </a:r>
            <a:endParaRPr xmlns:a="http://schemas.openxmlformats.org/drawingml/2006/main" lang="en-US" altLang="ko-KR" sz="4000"/>
          </a:p>
          <a:p>
            <a:pPr xmlns:a="http://schemas.openxmlformats.org/drawingml/2006/main" lvl="0">
              <a:defRPr/>
            </a:pPr>
            <a:r xmlns:a="http://schemas.openxmlformats.org/drawingml/2006/main">
              <a:rPr lang="fr"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fr"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fr" altLang="ko-KR" sz="2800">
                <a:solidFill>
                  <a:schemeClr val="tx1">
                    <a:lumMod val="65000"/>
                    <a:lumOff val="35000"/>
                  </a:schemeClr>
                </a:solidFill>
              </a:rPr>
              <a:t>Luc</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dix:</a:t>
            </a:r>
            <a:r xmlns:a="http://schemas.openxmlformats.org/drawingml/2006/main">
              <a:rPr lang="fr" altLang="en-US" sz="2800">
                <a:solidFill>
                  <a:schemeClr val="tx1">
                    <a:lumMod val="65000"/>
                    <a:lumOff val="35000"/>
                  </a:schemeClr>
                </a:solidFill>
              </a:rPr>
              <a:t> </a:t>
            </a:r>
            <a:r xmlns:a="http://schemas.openxmlformats.org/drawingml/2006/main">
              <a:rPr lang="fr"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fr" altLang="ko-KR" sz="2500" dirty="0">
                <a:solidFill>
                  <a:schemeClr val="tx1">
                    <a:lumMod val="65000"/>
                    <a:lumOff val="35000"/>
                  </a:schemeClr>
                </a:solidFill>
              </a:rPr>
              <a:t>Il y avait une vierge nommée Marie en Galilée, en Israël. Elle était fiancée à un jeune homme nommé Joseph.</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Les médecins venaient adorer Jésus, le Roi, même loin d'Israël.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Jésus est le vrai roi des hommes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dans le monde entier.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Jésus est aussi mon roi.</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devons vivre une vie d’adoration et de suite à Jésus, qui est toujours Roi.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mérite notre adoration.</a:t>
            </a:r>
            <a:r xmlns:a="http://schemas.openxmlformats.org/drawingml/2006/main">
              <a:rPr altLang="en-US" lang="f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Aujourd'hui</a:t>
            </a:r>
            <a:r xmlns:a="http://schemas.openxmlformats.org/drawingml/2006/main">
              <a:rPr altLang="en-US" lang="fr" sz="4000">
                <a:solidFill>
                  <a:srgbClr val="ff0000"/>
                </a:solidFill>
              </a:rPr>
              <a:t> </a:t>
            </a:r>
            <a:r xmlns:a="http://schemas.openxmlformats.org/drawingml/2006/main">
              <a:rPr altLang="ko-KR" lang="fr" sz="4000">
                <a:solidFill>
                  <a:srgbClr val="ff0000"/>
                </a:solidFill>
              </a:rPr>
              <a:t>Questionnaire</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Lequel Jésus n’a-t-il pas reçu comme cadeau d’anniversaire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or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encens</a:t>
            </a:r>
            <a:r xmlns:a="http://schemas.openxmlformats.org/drawingml/2006/main">
              <a:rPr altLang="en-US" lang="f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myrrhe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ordinateur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ordinateur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Aujourd'hui</a:t>
            </a:r>
            <a:r xmlns:a="http://schemas.openxmlformats.org/drawingml/2006/main">
              <a:rPr altLang="en-US" lang="fr" sz="4000">
                <a:solidFill>
                  <a:srgbClr val="ff0000"/>
                </a:solidFill>
              </a:rPr>
              <a:t> </a:t>
            </a:r>
            <a:r xmlns:a="http://schemas.openxmlformats.org/drawingml/2006/main">
              <a:rPr altLang="ko-KR" lang="fr" sz="4000">
                <a:solidFill>
                  <a:srgbClr val="ff0000"/>
                </a:solidFill>
              </a:rPr>
              <a:t>Mot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En arrivant à la maison, ils virent l'enfant avec sa mère Marie, et ils se prosternèrent et l'adorèrent. Alors ils ouvrirent leurs trésors et lui présentèrent des cadeaux d'or, d'encens et de myrrhe.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Non.</a:t>
            </a:r>
            <a:r xmlns:a="http://schemas.openxmlformats.org/drawingml/2006/main">
              <a:rPr lang="fr" altLang="en-US" b="1">
                <a:solidFill>
                  <a:schemeClr val="tx1">
                    <a:lumMod val="50000"/>
                    <a:lumOff val="50000"/>
                  </a:schemeClr>
                </a:solidFill>
              </a:rPr>
              <a:t> </a:t>
            </a:r>
            <a:r xmlns:a="http://schemas.openxmlformats.org/drawingml/2006/main">
              <a:rPr lang="fr" altLang="ko-KR" b="1">
                <a:solidFill>
                  <a:schemeClr val="tx1">
                    <a:lumMod val="50000"/>
                    <a:lumOff val="50000"/>
                  </a:schemeClr>
                </a:solidFill>
              </a:rPr>
              <a:t>48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L'Enfant Jésus s'est enfui en Égypte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Après leur départ, un ange du Seigneur apparut à Joseph en songe. " Lève-toi, dit-il, prends l'enfant et sa mère et fuis en Egypte. Reste-y jusqu'à ce que je te le dise, car Hérode va chercher l'enfant pour le tuer.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Hérode, roi d'Israël, apprit la nouvelle de la naissance de Jésus par l'intermédiaire des mages, qui complotèrent pour tuer Jésus.</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Cependant, Dieu, qui connaissait toute la conspiration d'Hérode, dit dans un rêve que les mages devaient s'éloigner d'Hérode.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De plus, Joseph, le mari de Marie, a entendu un ange dire dans un rêve : « Fuyez en Égypte. Hérode va tuer Jésus.</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fr" sz="2800">
                <a:solidFill>
                  <a:schemeClr val="tx1">
                    <a:lumMod val="65000"/>
                    <a:lumOff val="35000"/>
                  </a:schemeClr>
                </a:solidFill>
              </a:rPr>
              <a:t>En entendant cela, Joseph prit Marie et l'enfant Jésus et s'enfuit d'Hérode en Égypte.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fr" sz="2800">
                <a:solidFill>
                  <a:schemeClr val="tx1">
                    <a:lumMod val="65000"/>
                    <a:lumOff val="35000"/>
                  </a:schemeClr>
                </a:solidFill>
              </a:rPr>
              <a:t>Un jour, un ange apparut à Marie. « Salutations, vous qui êtes hautement favorisés ! Le Seigneur est avec vous.</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Pendant ce temps, Hérode, qui se savait trompé par les mages, donna un ordre terrible de tuer tous les bébés de Bethléem. Jésus dut rester en Égypte jusqu'à la mort d'Hérode.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Les bergers et les mages ont reconnu qui était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Cependant, le roi Hérode ne reconnut pas Jésus. De plus, à cause de sa cupidité, il a commis des péchés cruels pour tenter de tuer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Il y a beaucoup de gens dans le monde qui refusent d’entendre parler de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C'est un péché très grave.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celui qui ne peut pas oser s'arrêter par la puissance de l'homme.</a:t>
            </a:r>
            <a:r xmlns:a="http://schemas.openxmlformats.org/drawingml/2006/main">
              <a:rPr altLang="en-US" lang="fr"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Où Jésus a-t-il échappé à Hérode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Égypte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Amérique</a:t>
            </a:r>
            <a:r xmlns:a="http://schemas.openxmlformats.org/drawingml/2006/main">
              <a:rPr altLang="en-US" lang="f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Corée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Israël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① </a:t>
            </a:r>
            <a:r xmlns:a="http://schemas.openxmlformats.org/drawingml/2006/main">
              <a:rPr altLang="ko-KR" lang="fr" sz="2800">
                <a:solidFill>
                  <a:srgbClr val="ff0000"/>
                </a:solidFill>
              </a:rPr>
              <a:t>Egypte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Après leur départ, un ange du Seigneur apparut à Joseph en songe. " Lève-toi, dit-il, prends l'enfant et sa mère et fuis en Egypte. Reste-y jusqu'à ce que je te le dise, car Hérode va chercher l'enfant pour le tuer.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49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L'Enfant Jésus au Temple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"Pourquoi me cherchais-tu ?" Il a demandé. "Ne savais-tu pas que je devais être dans la maison de mon père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À la Pâque, alors que Jésus avait 12 ans, lui et ses parents vinrent au temple de Jérusalem.</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Sur le chemin du retour du temple de Jérusalem, Joseph et Marie n’ont pas pu trouver Jésus.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Joseph et Marie retournent au temple de Jérusalem pour trouver Jésus.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fr" altLang="ko-KR" sz="2800" dirty="0">
                <a:solidFill>
                  <a:schemeClr val="tx1">
                    <a:lumMod val="65000"/>
                    <a:lumOff val="35000"/>
                  </a:schemeClr>
                </a:solidFill>
              </a:rPr>
              <a:t>« Marie, tu donneras naissance à un fils et tu lui donneras le nom de Jésus. » Elle avait peur de cette nouvelle.</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Ne saviez-vous pas que j'étais dans la maison de mon père ? » Jésus discutait dans le temple avec les professeurs de la Bible. Ils étaient tous surpris par la sagesse de Jésus.</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fr" sz="2800">
                <a:solidFill>
                  <a:schemeClr val="tx1">
                    <a:lumMod val="65000"/>
                    <a:lumOff val="35000"/>
                  </a:schemeClr>
                </a:solidFill>
              </a:rPr>
              <a:t>Depuis lors, le garçon Jésus est devenu plus aimant envers Dieu et les gens à mesure que sa sagesse et sa taille grandissaient.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Le garçon Jésus savait dès son plus jeune âge qu’il était le Fils de Dieu. Et sincèrement préparé à la vie de Sauveur.</a:t>
            </a:r>
            <a:r xmlns:a="http://schemas.openxmlformats.org/drawingml/2006/main">
              <a:rPr altLang="en-US" lang="fr"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Même si nous sommes jeunes,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devons clairement nous rappeler que nous sommes enfants de Dieu.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devons donc montrer à Dieu et aux hommes que nous vivons comme des enfants de Dieu.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le Fils de Dieu, mais il a donné l’exemple d’humilité et d’obéissance à ses parents charnels.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Où était Jésus perdu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dans</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le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toilettes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dans le palais</a:t>
            </a:r>
            <a:r xmlns:a="http://schemas.openxmlformats.org/drawingml/2006/main">
              <a:rPr altLang="en-US" lang="f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dans</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le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temple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dans la maison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③ </a:t>
            </a:r>
            <a:r xmlns:a="http://schemas.openxmlformats.org/drawingml/2006/main">
              <a:rPr altLang="ko-KR" lang="fr" sz="2800">
                <a:solidFill>
                  <a:srgbClr val="ff0000"/>
                </a:solidFill>
              </a:rPr>
              <a:t>dans le temple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"Pourquoi me cherchais-tu ?" Il a demandé. "Ne savais-tu pas que je devais être dans la maison de mon père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Luc</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50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Le baptême de Jésus</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"Une voix de quelqu'un qui crie dans le désert : 'Préparez le chemin pour l'Eternel, aplanissez-lui les sentiers.'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4. Et ainsi Jean est venu, baptisant dans la région désertique et prêchant un baptême de repentance pour le pardon des péchés.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Quand Jésus avait trente ans, un homme étrange apparut dans le désert, vêtu de vêtements de chameau et mangeant des sauterelles et du miel sauvage.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Son nom était Jean-Baptiste. Il a appelé les gens à se repentir et à se faire baptiser parce que le Sauveur viendrait.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fr" altLang="ko-KR" sz="2800" dirty="0">
                <a:solidFill>
                  <a:schemeClr val="tx1">
                    <a:lumMod val="65000"/>
                    <a:lumOff val="35000"/>
                  </a:schemeClr>
                </a:solidFill>
              </a:rPr>
              <a:t>Mais elle a obéi au message de Dieu. « Je suis le serviteur du Seigneur. Qu'il me soit fait comme tu l'as dit.</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Je suis ici pour préparer quelqu'un qui viendra après moi !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r" altLang="ko-KR" sz="2800">
                <a:solidFill>
                  <a:schemeClr val="tx1">
                    <a:lumMod val="65000"/>
                    <a:lumOff val="35000"/>
                  </a:schemeClr>
                </a:solidFill>
              </a:rPr>
              <a:t>Jean-Baptiste préparait le chemin de Jésus.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est également venu se faire baptiser par Jean-Baptiste.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r" altLang="ko-KR" sz="2800">
                <a:solidFill>
                  <a:schemeClr val="tx1">
                    <a:lumMod val="65000"/>
                    <a:lumOff val="35000"/>
                  </a:schemeClr>
                </a:solidFill>
              </a:rPr>
              <a:t>"Regarder! l’Agneau de Dieu, qui enlève le péché du monde ! Jean-Baptiste présente Jésus à haute voix.</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Lorsque Jésus fut baptisé par Jean, une voix vint du ciel avec le Saint-Esprit descendant sur lui comme une colombe : « Tu es mon Fils que j'aime ; avec vous, je suis très content.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Jean-Baptiste ne s'est pas exalté.</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Il a consacré sa vie à présenter entièrement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Pour qui je vis?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Comme Jean-Baptiste, nous devrions vivre une vie qui exalte et présente Jésus plutôt que de me vanter et de m'exalter.</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le seul fils de Dieu.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Qu'est-ce qui est descendu du ciel lorsque Jésus a été baptisé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corbeau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Le Saint-Esprit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autruche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moineau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② </a:t>
            </a:r>
            <a:r xmlns:a="http://schemas.openxmlformats.org/drawingml/2006/main">
              <a:rPr altLang="ko-KR" lang="fr" sz="2800">
                <a:solidFill>
                  <a:srgbClr val="ff0000"/>
                </a:solidFill>
              </a:rPr>
              <a:t>Le Saint-Esprit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"Une voix de quelqu'un qui crie dans le désert : 'Préparez le chemin pour l'Eternel, aplanissez-lui les sentiers.'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fr" sz="3600">
                <a:solidFill>
                  <a:schemeClr val="tx1">
                    <a:lumMod val="65000"/>
                    <a:lumOff val="35000"/>
                  </a:schemeClr>
                </a:solidFill>
              </a:rPr>
              <a:t>4. Et ainsi Jean est venu, baptisant dans la région désertique et prêchant un baptême de repentance pour le pardon des péchés.</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Marque</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51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Jésus a été tenté par Satan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lui dit : « Loin de moi, Satan ! Car il est écrit : « Adore le Seigneur ton Dieu et sers-le seul.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16h10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Après que Jésus ait jeûné et prié quarante jours, Satan est apparu et a tenté Jésus.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fr" altLang="ko-KR" sz="2500" dirty="0">
                <a:solidFill>
                  <a:schemeClr val="tx1">
                    <a:lumMod val="65000"/>
                    <a:lumOff val="35000"/>
                  </a:schemeClr>
                </a:solidFill>
              </a:rPr>
              <a:t>Ainsi, même si elle était vierge, elle est tombée enceinte. Le nom de cet enfant est Jésus. Il est le Fils de Dieu qui sauvera tous les hommes de leurs péchés à l’avenir.</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"Avez-vous faim? Faites une galette de riz avec cette pierre et mangez-la ! Satan a fait le premier test. Mais Jésus a vaincu l'épreuve avec la parole de Dieu.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Alors saute d’ici ! Si tu es le Fils de Dieu, tu ne mourras pas. Satan a testé Jésus une seconde fois au sommet du temple.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À ce moment-là, il emmena Jésus sur une très haute montagne et lui montra tout le royaume du monde et dit : « Si vous vous prosternez devant moi, je vous donnerai tout cela ! » Mais Jésus a rejeté le troisième test avec la Parole de Dieu.</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Finalement, Jésus a vaincu toutes les tentations de Satan. Dieu était content de Jésus qui avait surmonté toutes les tentations.</a:t>
            </a:r>
            <a:r xmlns:a="http://schemas.openxmlformats.org/drawingml/2006/main">
              <a:rPr lang="fr"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Jésus était le Fils de Dieu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Mais comme nous, il a été tenté par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Mais grâce à la Parole de Dieu, Jésus a surmonté la tentation de Satan.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Satan nous tente toujours.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Cependant, comme Jésus, nous pouvons vaincre la tentation de Satan grâce à la parole de Dieu.</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rgbClr val="ff0000"/>
                </a:solidFill>
              </a:rPr>
              <a:t>Qui est Jésus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notre aide pour surmonter les tentations auxquelles nous sommes confrontés. Et c’est lui qui comprend tous les défis que nous rencontrons et nous aide à les surmonter.</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Combien de tests Satan a-t-il fait subir à Jésus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un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deux</a:t>
            </a:r>
            <a:r xmlns:a="http://schemas.openxmlformats.org/drawingml/2006/main">
              <a:rPr altLang="en-US" lang="fr"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trois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quatre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③ </a:t>
            </a:r>
            <a:r xmlns:a="http://schemas.openxmlformats.org/drawingml/2006/main">
              <a:rPr altLang="ko-KR" lang="fr" sz="2800">
                <a:solidFill>
                  <a:srgbClr val="ff0000"/>
                </a:solidFill>
              </a:rPr>
              <a:t>trois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lui dit : « Loin de moi, Satan ! Car il est écrit : « Adore le Seigneur ton Dieu et sers-le seul.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Matthieu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16h10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52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Eau</a:t>
            </a:r>
            <a:r xmlns:a="http://schemas.openxmlformats.org/drawingml/2006/main">
              <a:rPr lang="fr" altLang="en-US" sz="4400"/>
              <a:t> </a:t>
            </a:r>
            <a:r xmlns:a="http://schemas.openxmlformats.org/drawingml/2006/main">
              <a:rPr lang="fr" altLang="ko-KR" sz="4400"/>
              <a:t>Transformé en vin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C'est le premier de ses signes miraculeux que Jésus accomplit à Cana de Galilée. Il révéla ainsi sa gloire et ses disciples mirent en lui leur foi.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Mary avait peur d'avoir un fils même si elle n'était pas mariée.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Cependant, elle a reçu et obéi à la parole de Dieu par la foi.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pouvons avoir peur lorsque nous croyons et obéissons à la Parole de Dieu. Mais comme la confession de Marie, nous devons confesser : « Qu'il me soit fait comme tu l'as dit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Un mariage a eu lieu à Cana en Galilée. Jésus et ses disciples avaient également été invités au mariage.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Mais il y avait un problème. Le vin était épuisé. Sans vin, impossible de faire un festin.</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Jésus demanda aux serviteurs de la maison de verser de l'eau dans la jarre. Les serviteurs ont fait ce qu'ils ont demandé.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Après cela, l'eau du pot a été goûtée. L’eau du pot s’est transformée en un vin très savoureux.</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Les invités ont dégusté le vin et ont été surpris. On leur a servi un vin plus délicieux que la première fois, et grâce au miracle de Jésus, la fête a pu être plus excitante.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leçon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Au temps de Jésus, le vin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était absolument indispensable à la fête.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Jésus a transformé l'eau en vin et a fourni ce dont il avait besoin pour la fête.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Pour nous, Jésus est un être indispensable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comme le vin dans un festin.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devons nous souvenir de la grâce de Jésus qui s'est donné à nous.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a:t>
            </a:r>
            <a:r xmlns:a="http://schemas.openxmlformats.org/drawingml/2006/main">
              <a:rPr altLang="en-US" lang="fr"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OMS</a:t>
            </a:r>
            <a:r xmlns:a="http://schemas.openxmlformats.org/drawingml/2006/main">
              <a:rPr altLang="en-US" lang="fr" sz="3200"/>
              <a:t> </a:t>
            </a:r>
            <a:r xmlns:a="http://schemas.openxmlformats.org/drawingml/2006/main">
              <a:rPr altLang="ko-KR" lang="fr" sz="3200"/>
              <a:t>est</a:t>
            </a:r>
            <a:r xmlns:a="http://schemas.openxmlformats.org/drawingml/2006/main">
              <a:rPr altLang="en-US" lang="fr" sz="3200"/>
              <a:t> </a:t>
            </a:r>
            <a:r xmlns:a="http://schemas.openxmlformats.org/drawingml/2006/main">
              <a:rPr altLang="ko-KR" lang="fr" sz="3200"/>
              <a:t>Jésus?</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est notre joie, comme le vin d'une fête.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En quoi Jésus a-t-il transformé l’eau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lait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jus d'orange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pain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vin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④ </a:t>
            </a:r>
            <a:r xmlns:a="http://schemas.openxmlformats.org/drawingml/2006/main">
              <a:rPr altLang="ko-KR" lang="fr" sz="2800">
                <a:solidFill>
                  <a:srgbClr val="ff0000"/>
                </a:solidFill>
              </a:rPr>
              <a:t>vin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C'est le premier de ses signes miraculeux que Jésus accomplit à Cana de Galilée. Il révéla ainsi sa gloire et ses disciples mirent en lui leur foi.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fr" altLang="ko-KR" b="1">
                <a:solidFill>
                  <a:schemeClr val="tx1">
                    <a:lumMod val="50000"/>
                    <a:lumOff val="50000"/>
                  </a:schemeClr>
                </a:solidFill>
              </a:rPr>
              <a:t>N° 53 La Parole de Dieu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fr" altLang="ko-KR" sz="4400"/>
              <a:t>Nicodème est venu vers Jésus la nuit.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fr" sz="3200">
                <a:solidFill>
                  <a:srgbClr val="FF0000"/>
                </a:solidFill>
              </a:rPr>
              <a:t>Qui est Jésus ?</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fr" sz="3600">
                <a:solidFill>
                  <a:srgbClr val="0070C0"/>
                </a:solidFill>
              </a:rPr>
              <a:t>Jésus est..</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fr" sz="3600">
                <a:solidFill>
                  <a:schemeClr val="tx1">
                    <a:lumMod val="65000"/>
                    <a:lumOff val="35000"/>
                  </a:schemeClr>
                </a:solidFill>
              </a:rPr>
              <a:t>Jésus est venu sur terre comme notre Sauveur.</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répondit : « Je vous le dis en vérité, personne ne peut entrer dans le royaume de Dieu s'il ne naît d'eau et d'Esprit.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fr" sz="2800">
                <a:solidFill>
                  <a:schemeClr val="tx1">
                    <a:lumMod val="65000"/>
                    <a:lumOff val="35000"/>
                  </a:schemeClr>
                </a:solidFill>
              </a:rPr>
              <a:t>Il y avait un homme nommé Nicodème qui était le professeur d'Israël.</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Il</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est venu</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à</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Jésus</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à</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demander</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à</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nuit.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 Comment puis-je entrer dans le royaume de Dieu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fr" altLang="ko-KR" sz="2800">
                <a:solidFill>
                  <a:schemeClr val="tx1">
                    <a:lumMod val="65000"/>
                    <a:lumOff val="35000"/>
                  </a:schemeClr>
                </a:solidFill>
              </a:rPr>
              <a:t>« Si vous n’êtes pas né de nouveau, vous ne pouvez pas entrer dans le royaume de Dieu. » Jésus répondit.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Il ne comprenait pas qu'il devait naître de nouveau. « Est-ce que je retourne dans le ventre de ma mère et en ressortis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fr" altLang="ko-KR" sz="2600">
                <a:solidFill>
                  <a:schemeClr val="tx1">
                    <a:lumMod val="65000"/>
                    <a:lumOff val="35000"/>
                  </a:schemeClr>
                </a:solidFill>
              </a:rPr>
              <a:t>« C’est l’esprit, et non le corps, qui doit naître de nouveau. « L’homme peut naître de nouveau avec de l’eau et du Saint-Esprit. » Jésus répondit</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fr" altLang="ko-KR" sz="2800">
                <a:solidFill>
                  <a:schemeClr val="tx1">
                    <a:lumMod val="65000"/>
                    <a:lumOff val="35000"/>
                  </a:schemeClr>
                </a:solidFill>
              </a:rPr>
              <a:t>"Vous devez croire en moi et être sauvé." Jésus a révélé à Nicodème le secret de la nouvelle naissance.</a:t>
            </a:r>
            <a:r xmlns:a="http://schemas.openxmlformats.org/drawingml/2006/main">
              <a:rPr lang="fr"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Aujourd'hui</a:t>
            </a:r>
            <a:r xmlns:a="http://schemas.openxmlformats.org/drawingml/2006/main">
              <a:rPr altLang="en-US" lang="fr" sz="4000">
                <a:solidFill>
                  <a:srgbClr val="ff0000"/>
                </a:solidFill>
              </a:rPr>
              <a:t> </a:t>
            </a:r>
            <a:r xmlns:a="http://schemas.openxmlformats.org/drawingml/2006/main">
              <a:rPr altLang="ko-KR" lang="fr" sz="4000">
                <a:solidFill>
                  <a:srgbClr val="ff0000"/>
                </a:solidFill>
              </a:rPr>
              <a:t>Leçon</a:t>
            </a:r>
            <a:r xmlns:a="http://schemas.openxmlformats.org/drawingml/2006/main">
              <a:rPr altLang="en-US" lang="fr"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solidFill>
                  <a:schemeClr val="tx1">
                    <a:lumMod val="65000"/>
                    <a:lumOff val="35000"/>
                  </a:schemeClr>
                </a:solidFill>
              </a:rPr>
              <a:t>Si vous croyez en Jésus,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votre âme renaîtra.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Ceux qui croient en Jésus sont nés de nouveau et vous deviendrez</a:t>
            </a:r>
            <a:r xmlns:a="http://schemas.openxmlformats.org/drawingml/2006/main">
              <a:rPr altLang="en-US" lang="fr" sz="3200">
                <a:solidFill>
                  <a:schemeClr val="tx1">
                    <a:lumMod val="65000"/>
                    <a:lumOff val="35000"/>
                  </a:schemeClr>
                </a:solidFill>
              </a:rPr>
              <a:t> </a:t>
            </a:r>
            <a:r xmlns:a="http://schemas.openxmlformats.org/drawingml/2006/main">
              <a:rPr altLang="ko-KR" lang="fr" sz="3200">
                <a:solidFill>
                  <a:schemeClr val="tx1">
                    <a:lumMod val="65000"/>
                    <a:lumOff val="35000"/>
                  </a:schemeClr>
                </a:solidFill>
              </a:rPr>
              <a:t>haïr le péché et aimer Dieu.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Êtes-vous né de nouveau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fr" sz="3200">
                <a:solidFill>
                  <a:schemeClr val="tx1">
                    <a:lumMod val="65000"/>
                    <a:lumOff val="35000"/>
                  </a:schemeClr>
                </a:solidFill>
              </a:rPr>
              <a:t>Nous croyons en Jésus et sommes nés de nouveau. Par conséquent, nous devons nous rappeler que nous sommes des personnes différentes du monde.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fr" sz="3200"/>
              <a:t>Qui est Jésus ?</a:t>
            </a:r>
            <a:r xmlns:a="http://schemas.openxmlformats.org/drawingml/2006/main">
              <a:rPr altLang="en-US" lang="fr"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rgbClr val="0070c0"/>
                </a:solidFill>
              </a:rPr>
              <a:t>Jésus est..</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a:t>
            </a:r>
            <a:r xmlns:a="http://schemas.openxmlformats.org/drawingml/2006/main">
              <a:rPr altLang="en-US" lang="fr" sz="3600">
                <a:solidFill>
                  <a:schemeClr val="tx1">
                    <a:lumMod val="65000"/>
                    <a:lumOff val="35000"/>
                  </a:schemeClr>
                </a:solidFill>
              </a:rPr>
              <a:t> </a:t>
            </a:r>
            <a:r xmlns:a="http://schemas.openxmlformats.org/drawingml/2006/main">
              <a:rPr altLang="ko-KR" lang="fr" sz="3600">
                <a:solidFill>
                  <a:schemeClr val="tx1">
                    <a:lumMod val="65000"/>
                    <a:lumOff val="35000"/>
                  </a:schemeClr>
                </a:solidFill>
              </a:rPr>
              <a:t>est celui qui rend justes ceux qui croient en Lui et les fait naître de nouveau.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Le quiz du jour</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Qu’est-ce qui nous fait naître de nouveau ?</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① </a:t>
            </a:r>
            <a:r xmlns:a="http://schemas.openxmlformats.org/drawingml/2006/main">
              <a:rPr altLang="ko-KR" lang="fr" sz="2800">
                <a:solidFill>
                  <a:schemeClr val="tx1">
                    <a:lumMod val="65000"/>
                    <a:lumOff val="35000"/>
                  </a:schemeClr>
                </a:solidFill>
              </a:rPr>
              <a:t>avec de l'eau et l'Esprit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② </a:t>
            </a:r>
            <a:r xmlns:a="http://schemas.openxmlformats.org/drawingml/2006/main">
              <a:rPr altLang="ko-KR" lang="fr" sz="2800">
                <a:solidFill>
                  <a:schemeClr val="tx1">
                    <a:lumMod val="65000"/>
                    <a:lumOff val="35000"/>
                  </a:schemeClr>
                </a:solidFill>
              </a:rPr>
              <a:t>avec de l'huile et du feu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③ </a:t>
            </a:r>
            <a:r xmlns:a="http://schemas.openxmlformats.org/drawingml/2006/main">
              <a:rPr altLang="ko-KR" lang="fr" sz="2800">
                <a:solidFill>
                  <a:schemeClr val="tx1">
                    <a:lumMod val="65000"/>
                    <a:lumOff val="35000"/>
                  </a:schemeClr>
                </a:solidFill>
              </a:rPr>
              <a:t>avec des larmes et des chansons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chemeClr val="tx1">
                    <a:lumMod val="65000"/>
                    <a:lumOff val="35000"/>
                  </a:schemeClr>
                </a:solidFill>
              </a:rPr>
              <a:t>④ </a:t>
            </a:r>
            <a:r xmlns:a="http://schemas.openxmlformats.org/drawingml/2006/main">
              <a:rPr altLang="ko-KR" lang="fr" sz="2800">
                <a:solidFill>
                  <a:schemeClr val="tx1">
                    <a:lumMod val="65000"/>
                    <a:lumOff val="35000"/>
                  </a:schemeClr>
                </a:solidFill>
              </a:rPr>
              <a:t>avec prière et adoration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fr" sz="2800">
                <a:solidFill>
                  <a:srgbClr val="ff0000"/>
                </a:solidFill>
              </a:rPr>
              <a:t>① </a:t>
            </a:r>
            <a:r xmlns:a="http://schemas.openxmlformats.org/drawingml/2006/main">
              <a:rPr altLang="ko-KR" lang="fr" sz="2800">
                <a:solidFill>
                  <a:srgbClr val="ff0000"/>
                </a:solidFill>
              </a:rPr>
              <a:t>avec de l'eau et l'Esprit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fr" sz="4000">
                <a:solidFill>
                  <a:srgbClr val="ff0000"/>
                </a:solidFill>
              </a:rPr>
              <a:t>La parole d'aujourd'hui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fr" sz="3600">
                <a:solidFill>
                  <a:schemeClr val="tx1">
                    <a:lumMod val="65000"/>
                    <a:lumOff val="35000"/>
                  </a:schemeClr>
                </a:solidFill>
              </a:rPr>
              <a:t>Jésus répondit : « Je vous le dis en vérité, personne ne peut entrer dans le royaume de Dieu s'il ne naît d'eau et d'Esprit.</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fr" sz="2800">
                <a:solidFill>
                  <a:schemeClr val="tx1">
                    <a:lumMod val="65000"/>
                    <a:lumOff val="35000"/>
                  </a:schemeClr>
                </a:solidFill>
              </a:rPr>
              <a:t>John</a:t>
            </a:r>
            <a:r xmlns:a="http://schemas.openxmlformats.org/drawingml/2006/main">
              <a:rPr altLang="en-US" lang="fr" sz="2800">
                <a:solidFill>
                  <a:schemeClr val="tx1">
                    <a:lumMod val="65000"/>
                    <a:lumOff val="35000"/>
                  </a:schemeClr>
                </a:solidFill>
              </a:rPr>
              <a:t> </a:t>
            </a:r>
            <a:r xmlns:a="http://schemas.openxmlformats.org/drawingml/2006/main">
              <a:rPr altLang="ko-KR" lang="fr"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